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749" r:id="rId2"/>
    <p:sldId id="753" r:id="rId3"/>
    <p:sldId id="723" r:id="rId4"/>
    <p:sldId id="705" r:id="rId5"/>
    <p:sldId id="724" r:id="rId6"/>
    <p:sldId id="760" r:id="rId7"/>
    <p:sldId id="772" r:id="rId8"/>
    <p:sldId id="755" r:id="rId9"/>
    <p:sldId id="761" r:id="rId10"/>
    <p:sldId id="762" r:id="rId11"/>
    <p:sldId id="763" r:id="rId12"/>
    <p:sldId id="764" r:id="rId13"/>
    <p:sldId id="765" r:id="rId14"/>
    <p:sldId id="766" r:id="rId15"/>
    <p:sldId id="767" r:id="rId16"/>
    <p:sldId id="769" r:id="rId17"/>
    <p:sldId id="770" r:id="rId18"/>
    <p:sldId id="771" r:id="rId1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79" autoAdjust="0"/>
    <p:restoredTop sz="73483" autoAdjust="0"/>
  </p:normalViewPr>
  <p:slideViewPr>
    <p:cSldViewPr>
      <p:cViewPr varScale="1">
        <p:scale>
          <a:sx n="182" d="100"/>
          <a:sy n="182" d="100"/>
        </p:scale>
        <p:origin x="424"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3/9/19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97297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17345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60506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968892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583067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1089407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18</a:t>
            </a:fld>
            <a:endParaRPr lang="en-US" dirty="0"/>
          </a:p>
        </p:txBody>
      </p:sp>
    </p:spTree>
    <p:extLst>
      <p:ext uri="{BB962C8B-B14F-4D97-AF65-F5344CB8AC3E}">
        <p14:creationId xmlns:p14="http://schemas.microsoft.com/office/powerpoint/2010/main" val="143741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9551" y="706259"/>
            <a:ext cx="8113949" cy="2862322"/>
          </a:xfrm>
          <a:prstGeom prst="rect">
            <a:avLst/>
          </a:prstGeom>
          <a:noFill/>
          <a:ln w="12700">
            <a:solidFill>
              <a:srgbClr val="FFFF00"/>
            </a:solidFill>
          </a:ln>
        </p:spPr>
        <p:txBody>
          <a:bodyPr wrap="square" rtlCol="0">
            <a:spAutoFit/>
          </a:bodyPr>
          <a:lstStyle/>
          <a:p>
            <a:r>
              <a:rPr lang="en-US" sz="3600" dirty="0" smtClean="0">
                <a:solidFill>
                  <a:schemeClr val="bg1"/>
                </a:solidFill>
                <a:latin typeface="Times New Roman" charset="0"/>
                <a:ea typeface="Times New Roman" charset="0"/>
                <a:cs typeface="Times New Roman" charset="0"/>
              </a:rPr>
              <a:t>For too long,</a:t>
            </a:r>
          </a:p>
          <a:p>
            <a:r>
              <a:rPr lang="en-US" sz="3600" dirty="0" smtClean="0">
                <a:solidFill>
                  <a:schemeClr val="bg1"/>
                </a:solidFill>
                <a:latin typeface="Times New Roman" charset="0"/>
                <a:ea typeface="Times New Roman" charset="0"/>
                <a:cs typeface="Times New Roman" charset="0"/>
              </a:rPr>
              <a:t>the suffering, dying Jesus, </a:t>
            </a:r>
          </a:p>
          <a:p>
            <a:r>
              <a:rPr lang="en-US" sz="3600" dirty="0" smtClean="0">
                <a:solidFill>
                  <a:schemeClr val="bg1"/>
                </a:solidFill>
                <a:latin typeface="Times New Roman" charset="0"/>
                <a:ea typeface="Times New Roman" charset="0"/>
                <a:cs typeface="Times New Roman" charset="0"/>
              </a:rPr>
              <a:t>Has been misrepresented </a:t>
            </a:r>
          </a:p>
          <a:p>
            <a:r>
              <a:rPr lang="en-US" sz="3600" dirty="0" smtClean="0">
                <a:solidFill>
                  <a:schemeClr val="bg1"/>
                </a:solidFill>
                <a:latin typeface="Times New Roman" charset="0"/>
                <a:ea typeface="Times New Roman" charset="0"/>
                <a:cs typeface="Times New Roman" charset="0"/>
              </a:rPr>
              <a:t>as the one who disconnects his followers</a:t>
            </a:r>
          </a:p>
          <a:p>
            <a:r>
              <a:rPr lang="en-US" sz="3600" dirty="0" smtClean="0">
                <a:solidFill>
                  <a:schemeClr val="bg1"/>
                </a:solidFill>
                <a:latin typeface="Times New Roman" charset="0"/>
                <a:ea typeface="Times New Roman" charset="0"/>
                <a:cs typeface="Times New Roman" charset="0"/>
              </a:rPr>
              <a:t>from suffering and dying</a:t>
            </a:r>
            <a:endParaRPr lang="en-AU" sz="3600" dirty="0">
              <a:solidFill>
                <a:schemeClr val="bg1"/>
              </a:solidFill>
              <a:latin typeface="Times New Roman" charset="0"/>
              <a:ea typeface="Times New Roman" charset="0"/>
              <a:cs typeface="Times New Roman" charset="0"/>
            </a:endParaRPr>
          </a:p>
        </p:txBody>
      </p:sp>
      <p:sp>
        <p:nvSpPr>
          <p:cNvPr id="2" name="TextBox 1"/>
          <p:cNvSpPr txBox="1"/>
          <p:nvPr/>
        </p:nvSpPr>
        <p:spPr>
          <a:xfrm>
            <a:off x="827584" y="3649588"/>
            <a:ext cx="8447891" cy="1384995"/>
          </a:xfrm>
          <a:prstGeom prst="rect">
            <a:avLst/>
          </a:prstGeom>
          <a:noFill/>
        </p:spPr>
        <p:txBody>
          <a:bodyPr wrap="square" rtlCol="0">
            <a:spAutoFit/>
          </a:bodyPr>
          <a:lstStyle/>
          <a:p>
            <a:r>
              <a:rPr lang="en-AU" sz="2800" dirty="0" smtClean="0">
                <a:solidFill>
                  <a:srgbClr val="FFFF00"/>
                </a:solidFill>
                <a:latin typeface="Times New Roman" charset="0"/>
                <a:ea typeface="Times New Roman" charset="0"/>
                <a:cs typeface="Times New Roman" charset="0"/>
              </a:rPr>
              <a:t>People of faith gladly accept the cost of discipleship</a:t>
            </a:r>
          </a:p>
          <a:p>
            <a:endParaRPr lang="en-AU" sz="2800" dirty="0" smtClean="0">
              <a:solidFill>
                <a:srgbClr val="FFFF00"/>
              </a:solidFill>
              <a:latin typeface="Times New Roman" charset="0"/>
              <a:ea typeface="Times New Roman" charset="0"/>
              <a:cs typeface="Times New Roman" charset="0"/>
            </a:endParaRPr>
          </a:p>
          <a:p>
            <a:r>
              <a:rPr lang="en-AU" sz="2800" dirty="0" smtClean="0">
                <a:solidFill>
                  <a:srgbClr val="FFFF00"/>
                </a:solidFill>
                <a:latin typeface="Times New Roman" charset="0"/>
                <a:ea typeface="Times New Roman" charset="0"/>
                <a:cs typeface="Times New Roman" charset="0"/>
              </a:rPr>
              <a:t>Those without faith are repulsed by the cost</a:t>
            </a:r>
            <a:endParaRPr lang="en-AU" sz="2800" dirty="0">
              <a:solidFill>
                <a:srgbClr val="FFFF00"/>
              </a:solidFill>
              <a:latin typeface="Times New Roman" charset="0"/>
              <a:ea typeface="Times New Roman" charset="0"/>
              <a:cs typeface="Times New Roman" charset="0"/>
            </a:endParaRPr>
          </a:p>
        </p:txBody>
      </p:sp>
      <p:sp>
        <p:nvSpPr>
          <p:cNvPr id="6" name="Rectangle 3"/>
          <p:cNvSpPr txBox="1">
            <a:spLocks noChangeArrowheads="1"/>
          </p:cNvSpPr>
          <p:nvPr/>
        </p:nvSpPr>
        <p:spPr bwMode="auto">
          <a:xfrm>
            <a:off x="24526" y="-94828"/>
            <a:ext cx="914400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8:27  </a:t>
            </a:r>
            <a:r>
              <a:rPr lang="mr-IN" sz="4400" kern="0" dirty="0" smtClean="0">
                <a:solidFill>
                  <a:srgbClr val="FFFF00"/>
                </a:solidFill>
                <a:latin typeface="+mn-lt"/>
                <a:ea typeface="+mn-ea"/>
                <a:cs typeface="+mn-cs"/>
              </a:rPr>
              <a:t>–</a:t>
            </a:r>
            <a:r>
              <a:rPr lang="en-US" sz="4400" kern="0" dirty="0" smtClean="0">
                <a:solidFill>
                  <a:srgbClr val="FFFF00"/>
                </a:solidFill>
                <a:latin typeface="+mn-lt"/>
                <a:ea typeface="+mn-ea"/>
                <a:cs typeface="+mn-cs"/>
              </a:rPr>
              <a:t>  9:1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70311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83333"/>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2800" b="1" baseline="30000" dirty="0">
                <a:solidFill>
                  <a:schemeClr val="bg1"/>
                </a:solidFill>
                <a:latin typeface="Comic Sans MS" charset="0"/>
                <a:ea typeface="Comic Sans MS" charset="0"/>
                <a:cs typeface="Comic Sans MS" charset="0"/>
              </a:rPr>
              <a:t>31 </a:t>
            </a:r>
            <a:r>
              <a:rPr lang="en-AU" sz="2800" dirty="0">
                <a:solidFill>
                  <a:schemeClr val="bg1"/>
                </a:solidFill>
                <a:latin typeface="Comic Sans MS" charset="0"/>
                <a:ea typeface="Comic Sans MS" charset="0"/>
                <a:cs typeface="Comic Sans MS" charset="0"/>
              </a:rPr>
              <a:t>And </a:t>
            </a:r>
            <a:r>
              <a:rPr lang="en-AU" sz="2800" dirty="0">
                <a:solidFill>
                  <a:srgbClr val="FFFF00"/>
                </a:solidFill>
                <a:latin typeface="Comic Sans MS" charset="0"/>
                <a:ea typeface="Comic Sans MS" charset="0"/>
                <a:cs typeface="Comic Sans MS" charset="0"/>
              </a:rPr>
              <a:t>he began to teach them that the Son of Man must suffer many things and be rejected by the elders and the chief priests and the scribes and be killed, and after three days rise again.  </a:t>
            </a:r>
            <a:r>
              <a:rPr lang="en-AU" sz="2800" b="1" baseline="30000" dirty="0">
                <a:solidFill>
                  <a:srgbClr val="FFFF00"/>
                </a:solidFill>
                <a:latin typeface="Comic Sans MS" charset="0"/>
                <a:ea typeface="Comic Sans MS" charset="0"/>
                <a:cs typeface="Comic Sans MS" charset="0"/>
              </a:rPr>
              <a:t>32 </a:t>
            </a:r>
            <a:r>
              <a:rPr lang="en-AU" sz="2800" dirty="0">
                <a:solidFill>
                  <a:srgbClr val="FFFF00"/>
                </a:solidFill>
                <a:latin typeface="Comic Sans MS" charset="0"/>
                <a:ea typeface="Comic Sans MS" charset="0"/>
                <a:cs typeface="Comic Sans MS" charset="0"/>
              </a:rPr>
              <a:t>And he said this plainly.</a:t>
            </a:r>
            <a:r>
              <a:rPr lang="en-AU" sz="2800" dirty="0">
                <a:solidFill>
                  <a:schemeClr val="bg1"/>
                </a:solidFill>
                <a:latin typeface="Comic Sans MS" charset="0"/>
                <a:ea typeface="Comic Sans MS" charset="0"/>
                <a:cs typeface="Comic Sans MS" charset="0"/>
              </a:rPr>
              <a:t>  </a:t>
            </a:r>
            <a:endParaRPr lang="en-AU" sz="2800" dirty="0" smtClean="0">
              <a:solidFill>
                <a:schemeClr val="bg1"/>
              </a:solidFill>
              <a:latin typeface="Comic Sans MS" charset="0"/>
              <a:ea typeface="Comic Sans MS" charset="0"/>
              <a:cs typeface="Comic Sans MS" charset="0"/>
            </a:endParaRPr>
          </a:p>
          <a:p>
            <a:pPr>
              <a:spcBef>
                <a:spcPts val="1200"/>
              </a:spcBef>
              <a:spcAft>
                <a:spcPts val="1000"/>
              </a:spcAft>
            </a:pPr>
            <a:r>
              <a:rPr lang="en-AU" sz="2800" dirty="0" smtClean="0">
                <a:solidFill>
                  <a:schemeClr val="bg1"/>
                </a:solidFill>
                <a:latin typeface="Comic Sans MS" charset="0"/>
                <a:ea typeface="Comic Sans MS" charset="0"/>
                <a:cs typeface="Comic Sans MS" charset="0"/>
              </a:rPr>
              <a:t>And Peter took him aside and began to rebuke him.  </a:t>
            </a:r>
            <a:r>
              <a:rPr lang="en-AU" sz="2800" b="1" baseline="30000" dirty="0" smtClean="0">
                <a:solidFill>
                  <a:schemeClr val="bg1"/>
                </a:solidFill>
                <a:latin typeface="Comic Sans MS" charset="0"/>
                <a:ea typeface="Comic Sans MS" charset="0"/>
                <a:cs typeface="Comic Sans MS" charset="0"/>
              </a:rPr>
              <a:t>33 </a:t>
            </a:r>
            <a:r>
              <a:rPr lang="en-AU" sz="2800" dirty="0" smtClean="0">
                <a:solidFill>
                  <a:schemeClr val="bg1"/>
                </a:solidFill>
                <a:latin typeface="Comic Sans MS" charset="0"/>
                <a:ea typeface="Comic Sans MS" charset="0"/>
                <a:cs typeface="Comic Sans MS" charset="0"/>
              </a:rPr>
              <a:t>But turning and seeing his disciples, he rebuked Peter and said, “Get behind me, Satan!  For you are not setting your mind on the things of God, but on the things of man.”</a:t>
            </a:r>
            <a:r>
              <a:rPr lang="en-GB" sz="2800" dirty="0" smtClean="0">
                <a:solidFill>
                  <a:schemeClr val="bg1"/>
                </a:solidFill>
                <a:latin typeface="Comic Sans MS" charset="0"/>
                <a:ea typeface="Comic Sans MS" charset="0"/>
                <a:cs typeface="Comic Sans MS" charset="0"/>
              </a:rPr>
              <a:t> </a:t>
            </a:r>
            <a:endParaRPr lang="en-GB" sz="24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866685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409228"/>
            <a:ext cx="9121650" cy="400110"/>
          </a:xfrm>
          <a:prstGeom prst="rect">
            <a:avLst/>
          </a:prstGeom>
          <a:noFill/>
        </p:spPr>
        <p:txBody>
          <a:bodyPr wrap="square" rtlCol="0">
            <a:spAutoFit/>
          </a:bodyPr>
          <a:lstStyle/>
          <a:p>
            <a:pPr marL="457200" indent="-457200">
              <a:buFont typeface="Arial" charset="0"/>
              <a:buChar char="•"/>
            </a:pPr>
            <a:r>
              <a:rPr lang="en-US" sz="2000" dirty="0" smtClean="0">
                <a:solidFill>
                  <a:schemeClr val="bg1"/>
                </a:solidFill>
                <a:latin typeface="Times New Roman" charset="0"/>
                <a:ea typeface="Times New Roman" charset="0"/>
                <a:cs typeface="Times New Roman" charset="0"/>
              </a:rPr>
              <a:t>The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anointed one;  Messiah;  the one who comes to judge and save</a:t>
            </a:r>
          </a:p>
        </p:txBody>
      </p:sp>
      <p:sp>
        <p:nvSpPr>
          <p:cNvPr id="8" name="TextBox 7"/>
          <p:cNvSpPr txBox="1"/>
          <p:nvPr/>
        </p:nvSpPr>
        <p:spPr>
          <a:xfrm>
            <a:off x="130459" y="28577"/>
            <a:ext cx="3505437" cy="461665"/>
          </a:xfrm>
          <a:prstGeom prst="rect">
            <a:avLst/>
          </a:prstGeom>
          <a:noFill/>
          <a:ln w="12700">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Who is Jesus?</a:t>
            </a:r>
            <a:endParaRPr lang="en-AU" sz="2400" dirty="0">
              <a:solidFill>
                <a:srgbClr val="FFFF00"/>
              </a:solidFill>
              <a:latin typeface="Times New Roman" charset="0"/>
              <a:ea typeface="Times New Roman" charset="0"/>
              <a:cs typeface="Times New Roman" charset="0"/>
            </a:endParaRPr>
          </a:p>
        </p:txBody>
      </p:sp>
      <p:sp>
        <p:nvSpPr>
          <p:cNvPr id="9" name="TextBox 8"/>
          <p:cNvSpPr txBox="1"/>
          <p:nvPr/>
        </p:nvSpPr>
        <p:spPr>
          <a:xfrm>
            <a:off x="0" y="1774765"/>
            <a:ext cx="9121651"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way of God is not the way of men</a:t>
            </a:r>
          </a:p>
        </p:txBody>
      </p:sp>
      <p:sp>
        <p:nvSpPr>
          <p:cNvPr id="5" name="TextBox 4"/>
          <p:cNvSpPr txBox="1"/>
          <p:nvPr/>
        </p:nvSpPr>
        <p:spPr>
          <a:xfrm>
            <a:off x="3347864" y="0"/>
            <a:ext cx="3505437" cy="461665"/>
          </a:xfrm>
          <a:prstGeom prst="rect">
            <a:avLst/>
          </a:prstGeom>
          <a:noFill/>
          <a:ln w="12700">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Who do you </a:t>
            </a:r>
            <a:r>
              <a:rPr lang="en-US" sz="2400" u="sng" smtClean="0">
                <a:solidFill>
                  <a:srgbClr val="FFFF00"/>
                </a:solidFill>
                <a:latin typeface="Times New Roman" charset="0"/>
                <a:ea typeface="Times New Roman" charset="0"/>
                <a:cs typeface="Times New Roman" charset="0"/>
              </a:rPr>
              <a:t>say</a:t>
            </a:r>
            <a:r>
              <a:rPr lang="en-US" sz="2400" smtClean="0">
                <a:solidFill>
                  <a:srgbClr val="FFFF00"/>
                </a:solidFill>
                <a:latin typeface="Times New Roman" charset="0"/>
                <a:ea typeface="Times New Roman" charset="0"/>
                <a:cs typeface="Times New Roman" charset="0"/>
              </a:rPr>
              <a:t> that I am?</a:t>
            </a:r>
            <a:endParaRPr lang="en-AU" sz="2400" dirty="0">
              <a:solidFill>
                <a:srgbClr val="FFFF00"/>
              </a:solidFill>
              <a:latin typeface="Times New Roman" charset="0"/>
              <a:ea typeface="Times New Roman" charset="0"/>
              <a:cs typeface="Times New Roman" charset="0"/>
            </a:endParaRPr>
          </a:p>
        </p:txBody>
      </p:sp>
      <p:sp>
        <p:nvSpPr>
          <p:cNvPr id="3" name="TextBox 2"/>
          <p:cNvSpPr txBox="1"/>
          <p:nvPr/>
        </p:nvSpPr>
        <p:spPr>
          <a:xfrm>
            <a:off x="1043608" y="809338"/>
            <a:ext cx="6840760" cy="646331"/>
          </a:xfrm>
          <a:prstGeom prst="rect">
            <a:avLst/>
          </a:prstGeom>
          <a:noFill/>
          <a:ln>
            <a:solidFill>
              <a:schemeClr val="bg1"/>
            </a:solidFill>
          </a:ln>
        </p:spPr>
        <p:txBody>
          <a:bodyPr wrap="square" rtlCol="0">
            <a:spAutoFit/>
          </a:bodyPr>
          <a:lstStyle/>
          <a:p>
            <a:r>
              <a:rPr lang="en-AU" dirty="0" smtClean="0">
                <a:solidFill>
                  <a:schemeClr val="bg1"/>
                </a:solidFill>
              </a:rPr>
              <a:t>Expected the Messiah to miraculously lead them to defeat their Roman oppressors (military &amp; political leader)</a:t>
            </a:r>
            <a:endParaRPr lang="en-AU" dirty="0">
              <a:solidFill>
                <a:schemeClr val="bg1"/>
              </a:solidFill>
            </a:endParaRPr>
          </a:p>
        </p:txBody>
      </p:sp>
      <p:sp>
        <p:nvSpPr>
          <p:cNvPr id="10" name="TextBox 9"/>
          <p:cNvSpPr txBox="1"/>
          <p:nvPr/>
        </p:nvSpPr>
        <p:spPr>
          <a:xfrm>
            <a:off x="0" y="1455669"/>
            <a:ext cx="9121650" cy="400110"/>
          </a:xfrm>
          <a:prstGeom prst="rect">
            <a:avLst/>
          </a:prstGeom>
          <a:noFill/>
        </p:spPr>
        <p:txBody>
          <a:bodyPr wrap="square" rtlCol="0">
            <a:spAutoFit/>
          </a:bodyPr>
          <a:lstStyle/>
          <a:p>
            <a:pPr marL="457200" marR="0" lvl="0" indent="-457200" defTabSz="914400" eaLnBrk="1" fontAlgn="auto" latinLnBrk="0" hangingPunct="1">
              <a:lnSpc>
                <a:spcPct val="100000"/>
              </a:lnSpc>
              <a:spcBef>
                <a:spcPts val="0"/>
              </a:spcBef>
              <a:spcAft>
                <a:spcPts val="0"/>
              </a:spcAft>
              <a:buClrTx/>
              <a:buSzTx/>
              <a:buFont typeface="Arial" charset="0"/>
              <a:buNone/>
              <a:tabLst/>
              <a:defRPr/>
            </a:pPr>
            <a:r>
              <a:rPr lang="en-US" sz="2000" smtClean="0">
                <a:solidFill>
                  <a:srgbClr val="FFFF00"/>
                </a:solidFill>
                <a:latin typeface="Times New Roman" charset="0"/>
                <a:ea typeface="Times New Roman" charset="0"/>
                <a:cs typeface="Times New Roman" charset="0"/>
              </a:rPr>
              <a:t>But The </a:t>
            </a:r>
            <a:r>
              <a:rPr lang="en-US" sz="2000" dirty="0" smtClean="0">
                <a:solidFill>
                  <a:srgbClr val="FFFF00"/>
                </a:solidFill>
                <a:latin typeface="Times New Roman" charset="0"/>
                <a:ea typeface="Times New Roman" charset="0"/>
                <a:cs typeface="Times New Roman" charset="0"/>
              </a:rPr>
              <a:t>“Son of Man” would:  Be rejected;  Suffer;  Die;  Rise again</a:t>
            </a:r>
          </a:p>
        </p:txBody>
      </p:sp>
      <p:sp>
        <p:nvSpPr>
          <p:cNvPr id="11" name="TextBox 10"/>
          <p:cNvSpPr txBox="1"/>
          <p:nvPr/>
        </p:nvSpPr>
        <p:spPr>
          <a:xfrm>
            <a:off x="4463988" y="1816908"/>
            <a:ext cx="4621658" cy="923330"/>
          </a:xfrm>
          <a:prstGeom prst="rect">
            <a:avLst/>
          </a:prstGeom>
          <a:noFill/>
          <a:ln>
            <a:solidFill>
              <a:schemeClr val="bg1"/>
            </a:solidFill>
          </a:ln>
        </p:spPr>
        <p:txBody>
          <a:bodyPr wrap="square" rtlCol="0">
            <a:spAutoFit/>
          </a:bodyPr>
          <a:lstStyle/>
          <a:p>
            <a:r>
              <a:rPr lang="en-AU" dirty="0" smtClean="0">
                <a:solidFill>
                  <a:schemeClr val="bg1"/>
                </a:solidFill>
              </a:rPr>
              <a:t>Man’s way:  </a:t>
            </a:r>
            <a:r>
              <a:rPr lang="en-AU" smtClean="0">
                <a:solidFill>
                  <a:schemeClr val="bg1"/>
                </a:solidFill>
              </a:rPr>
              <a:t>immediate worldly </a:t>
            </a:r>
            <a:r>
              <a:rPr lang="en-AU" dirty="0" smtClean="0">
                <a:solidFill>
                  <a:schemeClr val="bg1"/>
                </a:solidFill>
              </a:rPr>
              <a:t>blessings; recognition; acceptance; satisfaction; affirmation (focuses on this world)</a:t>
            </a:r>
            <a:endParaRPr lang="en-AU" dirty="0">
              <a:solidFill>
                <a:schemeClr val="bg1"/>
              </a:solidFill>
            </a:endParaRPr>
          </a:p>
        </p:txBody>
      </p:sp>
      <p:sp>
        <p:nvSpPr>
          <p:cNvPr id="12" name="TextBox 11"/>
          <p:cNvSpPr txBox="1"/>
          <p:nvPr/>
        </p:nvSpPr>
        <p:spPr>
          <a:xfrm>
            <a:off x="0" y="2093861"/>
            <a:ext cx="4427984" cy="1015663"/>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Be careful not to project our aspirations onto Jesus &amp; amend His teaching to suit our own agenda</a:t>
            </a:r>
          </a:p>
        </p:txBody>
      </p:sp>
    </p:spTree>
    <p:extLst>
      <p:ext uri="{BB962C8B-B14F-4D97-AF65-F5344CB8AC3E}">
        <p14:creationId xmlns:p14="http://schemas.microsoft.com/office/powerpoint/2010/main" val="69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1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50" b="1" baseline="30000" dirty="0">
                <a:solidFill>
                  <a:schemeClr val="bg1"/>
                </a:solidFill>
                <a:latin typeface="Comic Sans MS" charset="0"/>
                <a:ea typeface="Comic Sans MS" charset="0"/>
                <a:cs typeface="Comic Sans MS" charset="0"/>
              </a:rPr>
              <a:t>34 </a:t>
            </a:r>
            <a:r>
              <a:rPr lang="en-AU" sz="2650" dirty="0">
                <a:solidFill>
                  <a:schemeClr val="bg1"/>
                </a:solidFill>
                <a:latin typeface="Comic Sans MS" charset="0"/>
                <a:ea typeface="Comic Sans MS" charset="0"/>
                <a:cs typeface="Comic Sans MS" charset="0"/>
              </a:rPr>
              <a:t>And calling the crowd to him with his disciples, he said to them, “If anyone would come after me, let him deny himself and take up his cross and follow me.  </a:t>
            </a:r>
            <a:r>
              <a:rPr lang="en-AU" sz="2650" b="1" baseline="30000" dirty="0">
                <a:solidFill>
                  <a:schemeClr val="bg1"/>
                </a:solidFill>
                <a:latin typeface="Comic Sans MS" charset="0"/>
                <a:ea typeface="Comic Sans MS" charset="0"/>
                <a:cs typeface="Comic Sans MS" charset="0"/>
              </a:rPr>
              <a:t>35 </a:t>
            </a:r>
            <a:r>
              <a:rPr lang="en-AU" sz="2650" dirty="0">
                <a:solidFill>
                  <a:schemeClr val="bg1"/>
                </a:solidFill>
                <a:latin typeface="Comic Sans MS" charset="0"/>
                <a:ea typeface="Comic Sans MS" charset="0"/>
                <a:cs typeface="Comic Sans MS" charset="0"/>
              </a:rPr>
              <a:t>For whoever would save his life will lose it, but whoever loses his life for my sake and the gospel’s will save it.  </a:t>
            </a:r>
            <a:r>
              <a:rPr lang="en-AU" sz="2650" b="1" baseline="30000" dirty="0">
                <a:solidFill>
                  <a:schemeClr val="bg1"/>
                </a:solidFill>
                <a:latin typeface="Comic Sans MS" charset="0"/>
                <a:ea typeface="Comic Sans MS" charset="0"/>
                <a:cs typeface="Comic Sans MS" charset="0"/>
              </a:rPr>
              <a:t>36 </a:t>
            </a:r>
            <a:r>
              <a:rPr lang="en-AU" sz="2650" dirty="0">
                <a:solidFill>
                  <a:schemeClr val="bg1"/>
                </a:solidFill>
                <a:latin typeface="Comic Sans MS" charset="0"/>
                <a:ea typeface="Comic Sans MS" charset="0"/>
                <a:cs typeface="Comic Sans MS" charset="0"/>
              </a:rPr>
              <a:t>For what does it profit a man to gain the whole world and forfeit his soul?  </a:t>
            </a:r>
            <a:r>
              <a:rPr lang="en-AU" sz="2650" b="1" baseline="30000" dirty="0">
                <a:solidFill>
                  <a:schemeClr val="bg1"/>
                </a:solidFill>
                <a:latin typeface="Comic Sans MS" charset="0"/>
                <a:ea typeface="Comic Sans MS" charset="0"/>
                <a:cs typeface="Comic Sans MS" charset="0"/>
              </a:rPr>
              <a:t>37 </a:t>
            </a:r>
            <a:r>
              <a:rPr lang="en-AU" sz="2650" dirty="0">
                <a:solidFill>
                  <a:schemeClr val="bg1"/>
                </a:solidFill>
                <a:latin typeface="Comic Sans MS" charset="0"/>
                <a:ea typeface="Comic Sans MS" charset="0"/>
                <a:cs typeface="Comic Sans MS" charset="0"/>
              </a:rPr>
              <a:t>For what can a man give in return for his soul?  </a:t>
            </a:r>
            <a:r>
              <a:rPr lang="en-AU" sz="2650" b="1" baseline="30000" dirty="0">
                <a:solidFill>
                  <a:schemeClr val="bg1"/>
                </a:solidFill>
                <a:latin typeface="Comic Sans MS" charset="0"/>
                <a:ea typeface="Comic Sans MS" charset="0"/>
                <a:cs typeface="Comic Sans MS" charset="0"/>
              </a:rPr>
              <a:t>38 </a:t>
            </a:r>
            <a:r>
              <a:rPr lang="en-AU" sz="2650" dirty="0">
                <a:solidFill>
                  <a:schemeClr val="bg1"/>
                </a:solidFill>
                <a:latin typeface="Comic Sans MS" charset="0"/>
                <a:ea typeface="Comic Sans MS" charset="0"/>
                <a:cs typeface="Comic Sans MS" charset="0"/>
              </a:rPr>
              <a:t>For whoever is ashamed of me and of my words in this adulterous and sinful generation, of him will the Son of Man also be ashamed when he comes in the glory of his Father with the holy angels.”</a:t>
            </a:r>
            <a:r>
              <a:rPr lang="en-GB" sz="2650" dirty="0">
                <a:solidFill>
                  <a:schemeClr val="bg1"/>
                </a:solidFill>
                <a:latin typeface="Comic Sans MS" charset="0"/>
                <a:ea typeface="Comic Sans MS" charset="0"/>
                <a:cs typeface="Comic Sans MS" charset="0"/>
              </a:rPr>
              <a:t> </a:t>
            </a:r>
            <a:endParaRPr lang="en-GB" sz="265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062476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0"/>
            <a:ext cx="9121650" cy="400110"/>
          </a:xfrm>
          <a:prstGeom prst="rect">
            <a:avLst/>
          </a:prstGeom>
          <a:noFill/>
        </p:spPr>
        <p:txBody>
          <a:bodyPr wrap="square" rtlCol="0">
            <a:spAutoFit/>
          </a:bodyPr>
          <a:lstStyle/>
          <a:p>
            <a:pPr marL="457200" indent="-457200">
              <a:buFont typeface="Arial" charset="0"/>
              <a:buChar char="•"/>
            </a:pPr>
            <a:r>
              <a:rPr lang="en-US" sz="2000" dirty="0" smtClean="0">
                <a:solidFill>
                  <a:schemeClr val="bg1"/>
                </a:solidFill>
                <a:latin typeface="Times New Roman" charset="0"/>
                <a:ea typeface="Times New Roman" charset="0"/>
                <a:cs typeface="Times New Roman" charset="0"/>
              </a:rPr>
              <a:t>The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anointed one;  Messiah;  the one who comes to judge and save</a:t>
            </a:r>
          </a:p>
        </p:txBody>
      </p:sp>
      <p:sp>
        <p:nvSpPr>
          <p:cNvPr id="9" name="TextBox 8"/>
          <p:cNvSpPr txBox="1"/>
          <p:nvPr/>
        </p:nvSpPr>
        <p:spPr>
          <a:xfrm>
            <a:off x="0" y="1365537"/>
            <a:ext cx="9121651"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way of God is not the way of men</a:t>
            </a:r>
          </a:p>
        </p:txBody>
      </p:sp>
      <p:sp>
        <p:nvSpPr>
          <p:cNvPr id="3" name="TextBox 2"/>
          <p:cNvSpPr txBox="1"/>
          <p:nvPr/>
        </p:nvSpPr>
        <p:spPr>
          <a:xfrm>
            <a:off x="1043608" y="400110"/>
            <a:ext cx="6840760" cy="646331"/>
          </a:xfrm>
          <a:prstGeom prst="rect">
            <a:avLst/>
          </a:prstGeom>
          <a:noFill/>
          <a:ln>
            <a:solidFill>
              <a:schemeClr val="bg1"/>
            </a:solidFill>
          </a:ln>
        </p:spPr>
        <p:txBody>
          <a:bodyPr wrap="square" rtlCol="0">
            <a:spAutoFit/>
          </a:bodyPr>
          <a:lstStyle/>
          <a:p>
            <a:r>
              <a:rPr lang="en-AU" dirty="0" smtClean="0">
                <a:solidFill>
                  <a:schemeClr val="bg1"/>
                </a:solidFill>
              </a:rPr>
              <a:t>Expected the Messiah to miraculously lead them to defeat their Roman oppressors (military &amp; political leader)</a:t>
            </a:r>
            <a:endParaRPr lang="en-AU" dirty="0">
              <a:solidFill>
                <a:schemeClr val="bg1"/>
              </a:solidFill>
            </a:endParaRPr>
          </a:p>
        </p:txBody>
      </p:sp>
      <p:sp>
        <p:nvSpPr>
          <p:cNvPr id="10" name="TextBox 9"/>
          <p:cNvSpPr txBox="1"/>
          <p:nvPr/>
        </p:nvSpPr>
        <p:spPr>
          <a:xfrm>
            <a:off x="0" y="1046441"/>
            <a:ext cx="9121650" cy="400110"/>
          </a:xfrm>
          <a:prstGeom prst="rect">
            <a:avLst/>
          </a:prstGeom>
          <a:noFill/>
        </p:spPr>
        <p:txBody>
          <a:bodyPr wrap="square" rtlCol="0">
            <a:spAutoFit/>
          </a:bodyPr>
          <a:lstStyle/>
          <a:p>
            <a:pPr marL="457200" marR="0" lvl="0" indent="-457200" defTabSz="914400" eaLnBrk="1" fontAlgn="auto" latinLnBrk="0" hangingPunct="1">
              <a:lnSpc>
                <a:spcPct val="100000"/>
              </a:lnSpc>
              <a:spcBef>
                <a:spcPts val="0"/>
              </a:spcBef>
              <a:spcAft>
                <a:spcPts val="0"/>
              </a:spcAft>
              <a:buClrTx/>
              <a:buSzTx/>
              <a:buFont typeface="Arial" charset="0"/>
              <a:buNone/>
              <a:tabLst/>
              <a:defRPr/>
            </a:pPr>
            <a:r>
              <a:rPr lang="en-US" sz="2000" smtClean="0">
                <a:solidFill>
                  <a:srgbClr val="FFFF00"/>
                </a:solidFill>
                <a:latin typeface="Times New Roman" charset="0"/>
                <a:ea typeface="Times New Roman" charset="0"/>
                <a:cs typeface="Times New Roman" charset="0"/>
              </a:rPr>
              <a:t>But The </a:t>
            </a:r>
            <a:r>
              <a:rPr lang="en-US" sz="2000" dirty="0" smtClean="0">
                <a:solidFill>
                  <a:srgbClr val="FFFF00"/>
                </a:solidFill>
                <a:latin typeface="Times New Roman" charset="0"/>
                <a:ea typeface="Times New Roman" charset="0"/>
                <a:cs typeface="Times New Roman" charset="0"/>
              </a:rPr>
              <a:t>“Son of Man” would:  Be rejected;  Suffer;  Die;  Rise again</a:t>
            </a:r>
          </a:p>
        </p:txBody>
      </p:sp>
      <p:sp>
        <p:nvSpPr>
          <p:cNvPr id="11" name="TextBox 10"/>
          <p:cNvSpPr txBox="1"/>
          <p:nvPr/>
        </p:nvSpPr>
        <p:spPr>
          <a:xfrm>
            <a:off x="4463988" y="1407680"/>
            <a:ext cx="4621658" cy="923330"/>
          </a:xfrm>
          <a:prstGeom prst="rect">
            <a:avLst/>
          </a:prstGeom>
          <a:noFill/>
          <a:ln>
            <a:solidFill>
              <a:schemeClr val="bg1"/>
            </a:solidFill>
          </a:ln>
        </p:spPr>
        <p:txBody>
          <a:bodyPr wrap="square" rtlCol="0">
            <a:spAutoFit/>
          </a:bodyPr>
          <a:lstStyle/>
          <a:p>
            <a:r>
              <a:rPr lang="en-AU" dirty="0" smtClean="0">
                <a:solidFill>
                  <a:schemeClr val="bg1"/>
                </a:solidFill>
              </a:rPr>
              <a:t>Man’s way:  </a:t>
            </a:r>
            <a:r>
              <a:rPr lang="en-AU" smtClean="0">
                <a:solidFill>
                  <a:schemeClr val="bg1"/>
                </a:solidFill>
              </a:rPr>
              <a:t>immediate worldly </a:t>
            </a:r>
            <a:r>
              <a:rPr lang="en-AU" dirty="0" smtClean="0">
                <a:solidFill>
                  <a:schemeClr val="bg1"/>
                </a:solidFill>
              </a:rPr>
              <a:t>blessings; recognition; acceptance; satisfaction; affirmation (focuses on this world)</a:t>
            </a:r>
            <a:endParaRPr lang="en-AU" dirty="0">
              <a:solidFill>
                <a:schemeClr val="bg1"/>
              </a:solidFill>
            </a:endParaRPr>
          </a:p>
        </p:txBody>
      </p:sp>
      <p:sp>
        <p:nvSpPr>
          <p:cNvPr id="12" name="TextBox 11"/>
          <p:cNvSpPr txBox="1"/>
          <p:nvPr/>
        </p:nvSpPr>
        <p:spPr>
          <a:xfrm>
            <a:off x="0" y="1684633"/>
            <a:ext cx="4427984" cy="1015663"/>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Be careful not to project our aspirations onto Jesus &amp; amend His teaching to suit our own agenda</a:t>
            </a:r>
          </a:p>
        </p:txBody>
      </p:sp>
      <p:sp>
        <p:nvSpPr>
          <p:cNvPr id="13" name="TextBox 12"/>
          <p:cNvSpPr txBox="1"/>
          <p:nvPr/>
        </p:nvSpPr>
        <p:spPr>
          <a:xfrm>
            <a:off x="22350" y="2731074"/>
            <a:ext cx="3505437" cy="461665"/>
          </a:xfrm>
          <a:prstGeom prst="rect">
            <a:avLst/>
          </a:prstGeom>
          <a:noFill/>
          <a:ln w="12700">
            <a:noFill/>
          </a:ln>
        </p:spPr>
        <p:txBody>
          <a:bodyPr wrap="square" rtlCol="0">
            <a:spAutoFit/>
          </a:bodyPr>
          <a:lstStyle/>
          <a:p>
            <a:r>
              <a:rPr lang="en-US" sz="2400" b="1" dirty="0" smtClean="0">
                <a:solidFill>
                  <a:srgbClr val="FFFF00"/>
                </a:solidFill>
                <a:latin typeface="Times New Roman" charset="0"/>
                <a:ea typeface="Times New Roman" charset="0"/>
                <a:cs typeface="Times New Roman" charset="0"/>
              </a:rPr>
              <a:t>Being a Disciple of Jesus:</a:t>
            </a:r>
            <a:endParaRPr lang="en-AU" sz="2400" b="1" dirty="0">
              <a:solidFill>
                <a:srgbClr val="FFFF00"/>
              </a:solidFill>
              <a:latin typeface="Times New Roman" charset="0"/>
              <a:ea typeface="Times New Roman" charset="0"/>
              <a:cs typeface="Times New Roman" charset="0"/>
            </a:endParaRPr>
          </a:p>
        </p:txBody>
      </p:sp>
      <p:cxnSp>
        <p:nvCxnSpPr>
          <p:cNvPr id="4" name="Straight Connector 3"/>
          <p:cNvCxnSpPr/>
          <p:nvPr/>
        </p:nvCxnSpPr>
        <p:spPr>
          <a:xfrm>
            <a:off x="179512" y="2700296"/>
            <a:ext cx="8784976"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19873" y="2792629"/>
            <a:ext cx="5724128"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disown / renounce ourselves </a:t>
            </a:r>
            <a:r>
              <a:rPr lang="en-US" sz="2000" smtClean="0">
                <a:solidFill>
                  <a:schemeClr val="bg1"/>
                </a:solidFill>
                <a:latin typeface="Times New Roman" charset="0"/>
                <a:ea typeface="Times New Roman" charset="0"/>
                <a:cs typeface="Times New Roman" charset="0"/>
              </a:rPr>
              <a:t>&amp; embrace Christ</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22350" y="3145532"/>
            <a:ext cx="9099300" cy="707886"/>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Take up our cross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aseline="30000" dirty="0" smtClean="0">
                <a:solidFill>
                  <a:schemeClr val="bg1"/>
                </a:solidFill>
                <a:latin typeface="Comic Sans MS" charset="0"/>
                <a:ea typeface="Comic Sans MS" charset="0"/>
                <a:cs typeface="Comic Sans MS" charset="0"/>
              </a:rPr>
              <a:t>Mark 13:13</a:t>
            </a:r>
            <a:r>
              <a:rPr lang="en-US" sz="2000" dirty="0" smtClean="0">
                <a:solidFill>
                  <a:schemeClr val="bg1"/>
                </a:solidFill>
                <a:latin typeface="Comic Sans MS" charset="0"/>
                <a:ea typeface="Comic Sans MS" charset="0"/>
                <a:cs typeface="Comic Sans MS" charset="0"/>
              </a:rPr>
              <a:t>“All men will hate you because of me”</a:t>
            </a:r>
            <a:r>
              <a:rPr lang="en-US" sz="2000" dirty="0" smtClean="0">
                <a:solidFill>
                  <a:schemeClr val="bg1"/>
                </a:solidFill>
                <a:latin typeface="Times New Roman" charset="0"/>
                <a:ea typeface="Times New Roman" charset="0"/>
                <a:cs typeface="Times New Roman" charset="0"/>
              </a:rPr>
              <a:t> .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Be prepared for persecution and even death as we remain loyal followers of Jesus</a:t>
            </a:r>
          </a:p>
        </p:txBody>
      </p:sp>
    </p:spTree>
    <p:extLst>
      <p:ext uri="{BB962C8B-B14F-4D97-AF65-F5344CB8AC3E}">
        <p14:creationId xmlns:p14="http://schemas.microsoft.com/office/powerpoint/2010/main" val="196511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1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50" b="1" baseline="30000" dirty="0">
                <a:solidFill>
                  <a:schemeClr val="bg1"/>
                </a:solidFill>
                <a:latin typeface="Comic Sans MS" charset="0"/>
                <a:ea typeface="Comic Sans MS" charset="0"/>
                <a:cs typeface="Comic Sans MS" charset="0"/>
              </a:rPr>
              <a:t>34 </a:t>
            </a:r>
            <a:r>
              <a:rPr lang="en-AU" sz="2650" dirty="0">
                <a:solidFill>
                  <a:schemeClr val="bg1"/>
                </a:solidFill>
                <a:latin typeface="Comic Sans MS" charset="0"/>
                <a:ea typeface="Comic Sans MS" charset="0"/>
                <a:cs typeface="Comic Sans MS" charset="0"/>
              </a:rPr>
              <a:t>And calling the crowd to him with his disciples, he said to them, “If anyone would come after me, let him deny himself and take up his cross and follow me.  </a:t>
            </a:r>
            <a:r>
              <a:rPr lang="en-AU" sz="2650" b="1" baseline="30000" dirty="0">
                <a:solidFill>
                  <a:srgbClr val="FFFF00"/>
                </a:solidFill>
                <a:latin typeface="Comic Sans MS" charset="0"/>
                <a:ea typeface="Comic Sans MS" charset="0"/>
                <a:cs typeface="Comic Sans MS" charset="0"/>
              </a:rPr>
              <a:t>35 </a:t>
            </a:r>
            <a:r>
              <a:rPr lang="en-AU" sz="2650" dirty="0">
                <a:solidFill>
                  <a:srgbClr val="FFFF00"/>
                </a:solidFill>
                <a:latin typeface="Comic Sans MS" charset="0"/>
                <a:ea typeface="Comic Sans MS" charset="0"/>
                <a:cs typeface="Comic Sans MS" charset="0"/>
              </a:rPr>
              <a:t>For whoever would save his life will lose it, but whoever loses his life for my sake and the gospel’s will save it.</a:t>
            </a:r>
            <a:r>
              <a:rPr lang="en-AU" sz="2650" dirty="0">
                <a:solidFill>
                  <a:schemeClr val="bg1"/>
                </a:solidFill>
                <a:latin typeface="Comic Sans MS" charset="0"/>
                <a:ea typeface="Comic Sans MS" charset="0"/>
                <a:cs typeface="Comic Sans MS" charset="0"/>
              </a:rPr>
              <a:t>  </a:t>
            </a:r>
            <a:r>
              <a:rPr lang="en-AU" sz="2650" b="1" baseline="30000" dirty="0">
                <a:solidFill>
                  <a:schemeClr val="bg1"/>
                </a:solidFill>
                <a:latin typeface="Comic Sans MS" charset="0"/>
                <a:ea typeface="Comic Sans MS" charset="0"/>
                <a:cs typeface="Comic Sans MS" charset="0"/>
              </a:rPr>
              <a:t>36 </a:t>
            </a:r>
            <a:r>
              <a:rPr lang="en-AU" sz="2650" dirty="0">
                <a:solidFill>
                  <a:schemeClr val="bg1"/>
                </a:solidFill>
                <a:latin typeface="Comic Sans MS" charset="0"/>
                <a:ea typeface="Comic Sans MS" charset="0"/>
                <a:cs typeface="Comic Sans MS" charset="0"/>
              </a:rPr>
              <a:t>For what does it profit a man to gain the whole world and forfeit his soul?  </a:t>
            </a:r>
            <a:r>
              <a:rPr lang="en-AU" sz="2650" b="1" baseline="30000" dirty="0">
                <a:solidFill>
                  <a:schemeClr val="bg1"/>
                </a:solidFill>
                <a:latin typeface="Comic Sans MS" charset="0"/>
                <a:ea typeface="Comic Sans MS" charset="0"/>
                <a:cs typeface="Comic Sans MS" charset="0"/>
              </a:rPr>
              <a:t>37 </a:t>
            </a:r>
            <a:r>
              <a:rPr lang="en-AU" sz="2650" dirty="0">
                <a:solidFill>
                  <a:schemeClr val="bg1"/>
                </a:solidFill>
                <a:latin typeface="Comic Sans MS" charset="0"/>
                <a:ea typeface="Comic Sans MS" charset="0"/>
                <a:cs typeface="Comic Sans MS" charset="0"/>
              </a:rPr>
              <a:t>For what can a man give in return for his soul?  </a:t>
            </a:r>
            <a:r>
              <a:rPr lang="en-AU" sz="2650" b="1" baseline="30000" dirty="0">
                <a:solidFill>
                  <a:schemeClr val="bg1"/>
                </a:solidFill>
                <a:latin typeface="Comic Sans MS" charset="0"/>
                <a:ea typeface="Comic Sans MS" charset="0"/>
                <a:cs typeface="Comic Sans MS" charset="0"/>
              </a:rPr>
              <a:t>38 </a:t>
            </a:r>
            <a:r>
              <a:rPr lang="en-AU" sz="2650" dirty="0">
                <a:solidFill>
                  <a:schemeClr val="bg1"/>
                </a:solidFill>
                <a:latin typeface="Comic Sans MS" charset="0"/>
                <a:ea typeface="Comic Sans MS" charset="0"/>
                <a:cs typeface="Comic Sans MS" charset="0"/>
              </a:rPr>
              <a:t>For whoever is ashamed of me and of my words in this adulterous and sinful generation, of him will the Son of Man also be ashamed when he comes in the glory of his Father with the holy angels.”</a:t>
            </a:r>
            <a:r>
              <a:rPr lang="en-GB" sz="2650" dirty="0">
                <a:solidFill>
                  <a:schemeClr val="bg1"/>
                </a:solidFill>
                <a:latin typeface="Comic Sans MS" charset="0"/>
                <a:ea typeface="Comic Sans MS" charset="0"/>
                <a:cs typeface="Comic Sans MS" charset="0"/>
              </a:rPr>
              <a:t> </a:t>
            </a:r>
            <a:endParaRPr lang="en-GB" sz="265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8031349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0"/>
            <a:ext cx="9121650" cy="400110"/>
          </a:xfrm>
          <a:prstGeom prst="rect">
            <a:avLst/>
          </a:prstGeom>
          <a:noFill/>
        </p:spPr>
        <p:txBody>
          <a:bodyPr wrap="square" rtlCol="0">
            <a:spAutoFit/>
          </a:bodyPr>
          <a:lstStyle/>
          <a:p>
            <a:pPr marL="457200" indent="-457200">
              <a:buFont typeface="Arial" charset="0"/>
              <a:buChar char="•"/>
            </a:pPr>
            <a:r>
              <a:rPr lang="en-US" sz="2000" dirty="0" smtClean="0">
                <a:solidFill>
                  <a:schemeClr val="bg1"/>
                </a:solidFill>
                <a:latin typeface="Times New Roman" charset="0"/>
                <a:ea typeface="Times New Roman" charset="0"/>
                <a:cs typeface="Times New Roman" charset="0"/>
              </a:rPr>
              <a:t>The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anointed one;  Messiah;  the one who comes to judge and save</a:t>
            </a:r>
          </a:p>
        </p:txBody>
      </p:sp>
      <p:sp>
        <p:nvSpPr>
          <p:cNvPr id="9" name="TextBox 8"/>
          <p:cNvSpPr txBox="1"/>
          <p:nvPr/>
        </p:nvSpPr>
        <p:spPr>
          <a:xfrm>
            <a:off x="0" y="1365537"/>
            <a:ext cx="9121651"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way of God is not the way of men</a:t>
            </a:r>
          </a:p>
        </p:txBody>
      </p:sp>
      <p:sp>
        <p:nvSpPr>
          <p:cNvPr id="3" name="TextBox 2"/>
          <p:cNvSpPr txBox="1"/>
          <p:nvPr/>
        </p:nvSpPr>
        <p:spPr>
          <a:xfrm>
            <a:off x="1043608" y="400110"/>
            <a:ext cx="6840760" cy="646331"/>
          </a:xfrm>
          <a:prstGeom prst="rect">
            <a:avLst/>
          </a:prstGeom>
          <a:noFill/>
          <a:ln>
            <a:solidFill>
              <a:schemeClr val="bg1"/>
            </a:solidFill>
          </a:ln>
        </p:spPr>
        <p:txBody>
          <a:bodyPr wrap="square" rtlCol="0">
            <a:spAutoFit/>
          </a:bodyPr>
          <a:lstStyle/>
          <a:p>
            <a:r>
              <a:rPr lang="en-AU" dirty="0" smtClean="0">
                <a:solidFill>
                  <a:schemeClr val="bg1"/>
                </a:solidFill>
              </a:rPr>
              <a:t>Expected the Messiah to miraculously lead them to defeat their Roman oppressors (military &amp; political leader)</a:t>
            </a:r>
            <a:endParaRPr lang="en-AU" dirty="0">
              <a:solidFill>
                <a:schemeClr val="bg1"/>
              </a:solidFill>
            </a:endParaRPr>
          </a:p>
        </p:txBody>
      </p:sp>
      <p:sp>
        <p:nvSpPr>
          <p:cNvPr id="10" name="TextBox 9"/>
          <p:cNvSpPr txBox="1"/>
          <p:nvPr/>
        </p:nvSpPr>
        <p:spPr>
          <a:xfrm>
            <a:off x="0" y="1046441"/>
            <a:ext cx="9121650" cy="400110"/>
          </a:xfrm>
          <a:prstGeom prst="rect">
            <a:avLst/>
          </a:prstGeom>
          <a:noFill/>
        </p:spPr>
        <p:txBody>
          <a:bodyPr wrap="square" rtlCol="0">
            <a:spAutoFit/>
          </a:bodyPr>
          <a:lstStyle/>
          <a:p>
            <a:pPr marL="457200" marR="0" lvl="0" indent="-457200" defTabSz="914400" eaLnBrk="1" fontAlgn="auto" latinLnBrk="0" hangingPunct="1">
              <a:lnSpc>
                <a:spcPct val="100000"/>
              </a:lnSpc>
              <a:spcBef>
                <a:spcPts val="0"/>
              </a:spcBef>
              <a:spcAft>
                <a:spcPts val="0"/>
              </a:spcAft>
              <a:buClrTx/>
              <a:buSzTx/>
              <a:buFont typeface="Arial" charset="0"/>
              <a:buNone/>
              <a:tabLst/>
              <a:defRPr/>
            </a:pPr>
            <a:r>
              <a:rPr lang="en-US" sz="2000" smtClean="0">
                <a:solidFill>
                  <a:srgbClr val="FFFF00"/>
                </a:solidFill>
                <a:latin typeface="Times New Roman" charset="0"/>
                <a:ea typeface="Times New Roman" charset="0"/>
                <a:cs typeface="Times New Roman" charset="0"/>
              </a:rPr>
              <a:t>But The </a:t>
            </a:r>
            <a:r>
              <a:rPr lang="en-US" sz="2000" dirty="0" smtClean="0">
                <a:solidFill>
                  <a:srgbClr val="FFFF00"/>
                </a:solidFill>
                <a:latin typeface="Times New Roman" charset="0"/>
                <a:ea typeface="Times New Roman" charset="0"/>
                <a:cs typeface="Times New Roman" charset="0"/>
              </a:rPr>
              <a:t>“Son of Man” would:  Be rejected;  Suffer;  Die;  Rise again</a:t>
            </a:r>
          </a:p>
        </p:txBody>
      </p:sp>
      <p:sp>
        <p:nvSpPr>
          <p:cNvPr id="11" name="TextBox 10"/>
          <p:cNvSpPr txBox="1"/>
          <p:nvPr/>
        </p:nvSpPr>
        <p:spPr>
          <a:xfrm>
            <a:off x="4463988" y="1407680"/>
            <a:ext cx="4621658" cy="923330"/>
          </a:xfrm>
          <a:prstGeom prst="rect">
            <a:avLst/>
          </a:prstGeom>
          <a:noFill/>
          <a:ln>
            <a:solidFill>
              <a:schemeClr val="bg1"/>
            </a:solidFill>
          </a:ln>
        </p:spPr>
        <p:txBody>
          <a:bodyPr wrap="square" rtlCol="0">
            <a:spAutoFit/>
          </a:bodyPr>
          <a:lstStyle/>
          <a:p>
            <a:r>
              <a:rPr lang="en-AU" dirty="0" smtClean="0">
                <a:solidFill>
                  <a:schemeClr val="bg1"/>
                </a:solidFill>
              </a:rPr>
              <a:t>Man’s way:  </a:t>
            </a:r>
            <a:r>
              <a:rPr lang="en-AU" smtClean="0">
                <a:solidFill>
                  <a:schemeClr val="bg1"/>
                </a:solidFill>
              </a:rPr>
              <a:t>immediate worldly </a:t>
            </a:r>
            <a:r>
              <a:rPr lang="en-AU" dirty="0" smtClean="0">
                <a:solidFill>
                  <a:schemeClr val="bg1"/>
                </a:solidFill>
              </a:rPr>
              <a:t>blessings; recognition; acceptance; satisfaction; affirmation (focuses on this world)</a:t>
            </a:r>
            <a:endParaRPr lang="en-AU" dirty="0">
              <a:solidFill>
                <a:schemeClr val="bg1"/>
              </a:solidFill>
            </a:endParaRPr>
          </a:p>
        </p:txBody>
      </p:sp>
      <p:sp>
        <p:nvSpPr>
          <p:cNvPr id="12" name="TextBox 11"/>
          <p:cNvSpPr txBox="1"/>
          <p:nvPr/>
        </p:nvSpPr>
        <p:spPr>
          <a:xfrm>
            <a:off x="0" y="1684633"/>
            <a:ext cx="4427984" cy="1015663"/>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Be careful not to project our aspirations onto Jesus &amp; amend His teaching to suit our own agenda</a:t>
            </a:r>
          </a:p>
        </p:txBody>
      </p:sp>
      <p:sp>
        <p:nvSpPr>
          <p:cNvPr id="13" name="TextBox 12"/>
          <p:cNvSpPr txBox="1"/>
          <p:nvPr/>
        </p:nvSpPr>
        <p:spPr>
          <a:xfrm>
            <a:off x="22350" y="2731074"/>
            <a:ext cx="3505437" cy="461665"/>
          </a:xfrm>
          <a:prstGeom prst="rect">
            <a:avLst/>
          </a:prstGeom>
          <a:noFill/>
          <a:ln w="12700">
            <a:noFill/>
          </a:ln>
        </p:spPr>
        <p:txBody>
          <a:bodyPr wrap="square" rtlCol="0">
            <a:spAutoFit/>
          </a:bodyPr>
          <a:lstStyle/>
          <a:p>
            <a:r>
              <a:rPr lang="en-US" sz="2400" b="1" dirty="0" smtClean="0">
                <a:solidFill>
                  <a:srgbClr val="FFFF00"/>
                </a:solidFill>
                <a:latin typeface="Times New Roman" charset="0"/>
                <a:ea typeface="Times New Roman" charset="0"/>
                <a:cs typeface="Times New Roman" charset="0"/>
              </a:rPr>
              <a:t>Being a Disciple of Jesus:</a:t>
            </a:r>
            <a:endParaRPr lang="en-AU" sz="2400" b="1" dirty="0">
              <a:solidFill>
                <a:srgbClr val="FFFF00"/>
              </a:solidFill>
              <a:latin typeface="Times New Roman" charset="0"/>
              <a:ea typeface="Times New Roman" charset="0"/>
              <a:cs typeface="Times New Roman" charset="0"/>
            </a:endParaRPr>
          </a:p>
        </p:txBody>
      </p:sp>
      <p:cxnSp>
        <p:nvCxnSpPr>
          <p:cNvPr id="4" name="Straight Connector 3"/>
          <p:cNvCxnSpPr/>
          <p:nvPr/>
        </p:nvCxnSpPr>
        <p:spPr>
          <a:xfrm>
            <a:off x="179512" y="2700296"/>
            <a:ext cx="8784976"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19873" y="2792629"/>
            <a:ext cx="5724128"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disown / renounce ourselves </a:t>
            </a:r>
            <a:r>
              <a:rPr lang="en-US" sz="2000" smtClean="0">
                <a:solidFill>
                  <a:schemeClr val="bg1"/>
                </a:solidFill>
                <a:latin typeface="Times New Roman" charset="0"/>
                <a:ea typeface="Times New Roman" charset="0"/>
                <a:cs typeface="Times New Roman" charset="0"/>
              </a:rPr>
              <a:t>&amp; embrace Christ</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22350" y="3145532"/>
            <a:ext cx="9099300" cy="1323439"/>
          </a:xfrm>
          <a:prstGeom prst="rect">
            <a:avLst/>
          </a:prstGeom>
          <a:noFill/>
        </p:spPr>
        <p:txBody>
          <a:bodyPr wrap="square" rtlCol="0">
            <a:spAutoFit/>
          </a:bodyPr>
          <a:lstStyle/>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Take up our cross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aseline="30000" dirty="0" smtClean="0">
                <a:solidFill>
                  <a:schemeClr val="bg1"/>
                </a:solidFill>
                <a:latin typeface="Comic Sans MS" charset="0"/>
                <a:ea typeface="Comic Sans MS" charset="0"/>
                <a:cs typeface="Comic Sans MS" charset="0"/>
              </a:rPr>
              <a:t>Mark 13:13</a:t>
            </a:r>
            <a:r>
              <a:rPr lang="en-US" sz="2000" dirty="0" smtClean="0">
                <a:solidFill>
                  <a:schemeClr val="bg1"/>
                </a:solidFill>
                <a:latin typeface="Comic Sans MS" charset="0"/>
                <a:ea typeface="Comic Sans MS" charset="0"/>
                <a:cs typeface="Comic Sans MS" charset="0"/>
              </a:rPr>
              <a:t>“All men will hate you because of me”</a:t>
            </a:r>
            <a:r>
              <a:rPr lang="en-US" sz="2000" dirty="0" smtClean="0">
                <a:solidFill>
                  <a:schemeClr val="bg1"/>
                </a:solidFill>
                <a:latin typeface="Times New Roman" charset="0"/>
                <a:ea typeface="Times New Roman" charset="0"/>
                <a:cs typeface="Times New Roman" charset="0"/>
              </a:rPr>
              <a:t> .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Be prepared for persecution and even death as we remain loyal followers of Jesus</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We don’t give up on life to die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we </a:t>
            </a:r>
            <a:r>
              <a:rPr lang="en-US" sz="2000" dirty="0" smtClean="0">
                <a:solidFill>
                  <a:srgbClr val="FFFF00"/>
                </a:solidFill>
                <a:latin typeface="Times New Roman" charset="0"/>
                <a:ea typeface="Times New Roman" charset="0"/>
                <a:cs typeface="Times New Roman" charset="0"/>
              </a:rPr>
              <a:t>give our life over to Christ to live for Him</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If we truly love Jesus &amp; Live for Him, we will be sharing His Good News with others</a:t>
            </a:r>
          </a:p>
        </p:txBody>
      </p:sp>
    </p:spTree>
    <p:extLst>
      <p:ext uri="{BB962C8B-B14F-4D97-AF65-F5344CB8AC3E}">
        <p14:creationId xmlns:p14="http://schemas.microsoft.com/office/powerpoint/2010/main" val="135497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1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50" b="1" baseline="30000" dirty="0">
                <a:solidFill>
                  <a:schemeClr val="bg1"/>
                </a:solidFill>
                <a:latin typeface="Comic Sans MS" charset="0"/>
                <a:ea typeface="Comic Sans MS" charset="0"/>
                <a:cs typeface="Comic Sans MS" charset="0"/>
              </a:rPr>
              <a:t>34 </a:t>
            </a:r>
            <a:r>
              <a:rPr lang="en-AU" sz="2650" dirty="0">
                <a:solidFill>
                  <a:schemeClr val="bg1"/>
                </a:solidFill>
                <a:latin typeface="Comic Sans MS" charset="0"/>
                <a:ea typeface="Comic Sans MS" charset="0"/>
                <a:cs typeface="Comic Sans MS" charset="0"/>
              </a:rPr>
              <a:t>And calling the crowd to him with his disciples, he said to them, “If anyone would come after me, let him deny himself and take up his cross and follow me.  </a:t>
            </a:r>
            <a:r>
              <a:rPr lang="en-AU" sz="2650" b="1" baseline="30000" dirty="0">
                <a:solidFill>
                  <a:schemeClr val="bg1"/>
                </a:solidFill>
                <a:latin typeface="Comic Sans MS" charset="0"/>
                <a:ea typeface="Comic Sans MS" charset="0"/>
                <a:cs typeface="Comic Sans MS" charset="0"/>
              </a:rPr>
              <a:t>35 </a:t>
            </a:r>
            <a:r>
              <a:rPr lang="en-AU" sz="2650" dirty="0">
                <a:solidFill>
                  <a:schemeClr val="bg1"/>
                </a:solidFill>
                <a:latin typeface="Comic Sans MS" charset="0"/>
                <a:ea typeface="Comic Sans MS" charset="0"/>
                <a:cs typeface="Comic Sans MS" charset="0"/>
              </a:rPr>
              <a:t>For whoever would save his life will lose it, but whoever loses his life for my sake and the gospel’s will save it.  </a:t>
            </a:r>
            <a:r>
              <a:rPr lang="en-AU" sz="2650" b="1" baseline="30000" dirty="0">
                <a:solidFill>
                  <a:srgbClr val="FFFF00"/>
                </a:solidFill>
                <a:latin typeface="Comic Sans MS" charset="0"/>
                <a:ea typeface="Comic Sans MS" charset="0"/>
                <a:cs typeface="Comic Sans MS" charset="0"/>
              </a:rPr>
              <a:t>36 </a:t>
            </a:r>
            <a:r>
              <a:rPr lang="en-AU" sz="2650" dirty="0">
                <a:solidFill>
                  <a:srgbClr val="FFFF00"/>
                </a:solidFill>
                <a:latin typeface="Comic Sans MS" charset="0"/>
                <a:ea typeface="Comic Sans MS" charset="0"/>
                <a:cs typeface="Comic Sans MS" charset="0"/>
              </a:rPr>
              <a:t>For what does it profit a man to gain the whole world and forfeit his soul?  </a:t>
            </a:r>
            <a:r>
              <a:rPr lang="en-AU" sz="2650" b="1" baseline="30000" dirty="0">
                <a:solidFill>
                  <a:srgbClr val="FFFF00"/>
                </a:solidFill>
                <a:latin typeface="Comic Sans MS" charset="0"/>
                <a:ea typeface="Comic Sans MS" charset="0"/>
                <a:cs typeface="Comic Sans MS" charset="0"/>
              </a:rPr>
              <a:t>37 </a:t>
            </a:r>
            <a:r>
              <a:rPr lang="en-AU" sz="2650" dirty="0">
                <a:solidFill>
                  <a:srgbClr val="FFFF00"/>
                </a:solidFill>
                <a:latin typeface="Comic Sans MS" charset="0"/>
                <a:ea typeface="Comic Sans MS" charset="0"/>
                <a:cs typeface="Comic Sans MS" charset="0"/>
              </a:rPr>
              <a:t>For what can a man give in return for his soul?</a:t>
            </a:r>
            <a:r>
              <a:rPr lang="en-AU" sz="2650" dirty="0">
                <a:solidFill>
                  <a:schemeClr val="bg1"/>
                </a:solidFill>
                <a:latin typeface="Comic Sans MS" charset="0"/>
                <a:ea typeface="Comic Sans MS" charset="0"/>
                <a:cs typeface="Comic Sans MS" charset="0"/>
              </a:rPr>
              <a:t>  </a:t>
            </a:r>
            <a:r>
              <a:rPr lang="en-AU" sz="2650" b="1" baseline="30000" dirty="0">
                <a:solidFill>
                  <a:schemeClr val="bg1"/>
                </a:solidFill>
                <a:latin typeface="Comic Sans MS" charset="0"/>
                <a:ea typeface="Comic Sans MS" charset="0"/>
                <a:cs typeface="Comic Sans MS" charset="0"/>
              </a:rPr>
              <a:t>38 </a:t>
            </a:r>
            <a:r>
              <a:rPr lang="en-AU" sz="2650" dirty="0">
                <a:solidFill>
                  <a:schemeClr val="bg1"/>
                </a:solidFill>
                <a:latin typeface="Comic Sans MS" charset="0"/>
                <a:ea typeface="Comic Sans MS" charset="0"/>
                <a:cs typeface="Comic Sans MS" charset="0"/>
              </a:rPr>
              <a:t>For whoever is ashamed of me and of my words in this adulterous and sinful generation, of him will the Son of Man also be ashamed when he comes in the glory of his Father with the holy angels.”</a:t>
            </a:r>
            <a:r>
              <a:rPr lang="en-GB" sz="2650" dirty="0">
                <a:solidFill>
                  <a:schemeClr val="bg1"/>
                </a:solidFill>
                <a:latin typeface="Comic Sans MS" charset="0"/>
                <a:ea typeface="Comic Sans MS" charset="0"/>
                <a:cs typeface="Comic Sans MS" charset="0"/>
              </a:rPr>
              <a:t> </a:t>
            </a:r>
            <a:endParaRPr lang="en-GB" sz="265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017388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12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50" b="1" baseline="30000" dirty="0">
                <a:solidFill>
                  <a:schemeClr val="bg1"/>
                </a:solidFill>
                <a:latin typeface="Comic Sans MS" charset="0"/>
                <a:ea typeface="Comic Sans MS" charset="0"/>
                <a:cs typeface="Comic Sans MS" charset="0"/>
              </a:rPr>
              <a:t>34 </a:t>
            </a:r>
            <a:r>
              <a:rPr lang="en-AU" sz="2650" dirty="0">
                <a:solidFill>
                  <a:schemeClr val="bg1"/>
                </a:solidFill>
                <a:latin typeface="Comic Sans MS" charset="0"/>
                <a:ea typeface="Comic Sans MS" charset="0"/>
                <a:cs typeface="Comic Sans MS" charset="0"/>
              </a:rPr>
              <a:t>And calling the crowd to him with his disciples, he said to them, “If anyone would come after me, let him deny himself and take up his cross and follow me.  </a:t>
            </a:r>
            <a:r>
              <a:rPr lang="en-AU" sz="2650" b="1" baseline="30000" dirty="0">
                <a:solidFill>
                  <a:schemeClr val="bg1"/>
                </a:solidFill>
                <a:latin typeface="Comic Sans MS" charset="0"/>
                <a:ea typeface="Comic Sans MS" charset="0"/>
                <a:cs typeface="Comic Sans MS" charset="0"/>
              </a:rPr>
              <a:t>35 </a:t>
            </a:r>
            <a:r>
              <a:rPr lang="en-AU" sz="2650" dirty="0">
                <a:solidFill>
                  <a:schemeClr val="bg1"/>
                </a:solidFill>
                <a:latin typeface="Comic Sans MS" charset="0"/>
                <a:ea typeface="Comic Sans MS" charset="0"/>
                <a:cs typeface="Comic Sans MS" charset="0"/>
              </a:rPr>
              <a:t>For whoever would save his life will lose it, but whoever loses his life for my sake and the gospel’s will save it.  </a:t>
            </a:r>
            <a:r>
              <a:rPr lang="en-AU" sz="2650" b="1" baseline="30000" dirty="0">
                <a:solidFill>
                  <a:schemeClr val="bg1"/>
                </a:solidFill>
                <a:latin typeface="Comic Sans MS" charset="0"/>
                <a:ea typeface="Comic Sans MS" charset="0"/>
                <a:cs typeface="Comic Sans MS" charset="0"/>
              </a:rPr>
              <a:t>36 </a:t>
            </a:r>
            <a:r>
              <a:rPr lang="en-AU" sz="2650" dirty="0">
                <a:solidFill>
                  <a:schemeClr val="bg1"/>
                </a:solidFill>
                <a:latin typeface="Comic Sans MS" charset="0"/>
                <a:ea typeface="Comic Sans MS" charset="0"/>
                <a:cs typeface="Comic Sans MS" charset="0"/>
              </a:rPr>
              <a:t>For what does it profit a man to gain the whole world and forfeit his soul?  </a:t>
            </a:r>
            <a:r>
              <a:rPr lang="en-AU" sz="2650" b="1" baseline="30000" dirty="0">
                <a:solidFill>
                  <a:schemeClr val="bg1"/>
                </a:solidFill>
                <a:latin typeface="Comic Sans MS" charset="0"/>
                <a:ea typeface="Comic Sans MS" charset="0"/>
                <a:cs typeface="Comic Sans MS" charset="0"/>
              </a:rPr>
              <a:t>37 </a:t>
            </a:r>
            <a:r>
              <a:rPr lang="en-AU" sz="2650" dirty="0">
                <a:solidFill>
                  <a:schemeClr val="bg1"/>
                </a:solidFill>
                <a:latin typeface="Comic Sans MS" charset="0"/>
                <a:ea typeface="Comic Sans MS" charset="0"/>
                <a:cs typeface="Comic Sans MS" charset="0"/>
              </a:rPr>
              <a:t>For what can a man give in return for his soul?  </a:t>
            </a:r>
            <a:r>
              <a:rPr lang="en-AU" sz="2650" b="1" baseline="30000" dirty="0">
                <a:solidFill>
                  <a:srgbClr val="FFFF00"/>
                </a:solidFill>
                <a:latin typeface="Comic Sans MS" charset="0"/>
                <a:ea typeface="Comic Sans MS" charset="0"/>
                <a:cs typeface="Comic Sans MS" charset="0"/>
              </a:rPr>
              <a:t>38 </a:t>
            </a:r>
            <a:r>
              <a:rPr lang="en-AU" sz="2650" dirty="0">
                <a:solidFill>
                  <a:srgbClr val="FFFF00"/>
                </a:solidFill>
                <a:latin typeface="Comic Sans MS" charset="0"/>
                <a:ea typeface="Comic Sans MS" charset="0"/>
                <a:cs typeface="Comic Sans MS" charset="0"/>
              </a:rPr>
              <a:t>For whoever is ashamed of me and of my words in this adulterous and sinful generation, of him will the Son of Man also be ashamed when he comes in the glory of his Father with the holy angels.”</a:t>
            </a:r>
            <a:r>
              <a:rPr lang="en-GB" sz="2650" dirty="0">
                <a:solidFill>
                  <a:schemeClr val="bg1"/>
                </a:solidFill>
                <a:latin typeface="Comic Sans MS" charset="0"/>
                <a:ea typeface="Comic Sans MS" charset="0"/>
                <a:cs typeface="Comic Sans MS" charset="0"/>
              </a:rPr>
              <a:t> </a:t>
            </a:r>
            <a:endParaRPr lang="en-GB" sz="265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05466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0"/>
            <a:ext cx="9121650" cy="400110"/>
          </a:xfrm>
          <a:prstGeom prst="rect">
            <a:avLst/>
          </a:prstGeom>
          <a:noFill/>
        </p:spPr>
        <p:txBody>
          <a:bodyPr wrap="square" rtlCol="0">
            <a:spAutoFit/>
          </a:bodyPr>
          <a:lstStyle/>
          <a:p>
            <a:pPr marL="457200" indent="-457200">
              <a:buFont typeface="Arial" charset="0"/>
              <a:buChar char="•"/>
            </a:pPr>
            <a:r>
              <a:rPr lang="en-US" sz="2000" dirty="0" smtClean="0">
                <a:solidFill>
                  <a:schemeClr val="bg1"/>
                </a:solidFill>
                <a:latin typeface="Times New Roman" charset="0"/>
                <a:ea typeface="Times New Roman" charset="0"/>
                <a:cs typeface="Times New Roman" charset="0"/>
              </a:rPr>
              <a:t>The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anointed one;  Messiah;  the one who comes to judge and save</a:t>
            </a:r>
          </a:p>
        </p:txBody>
      </p:sp>
      <p:sp>
        <p:nvSpPr>
          <p:cNvPr id="9" name="TextBox 8"/>
          <p:cNvSpPr txBox="1"/>
          <p:nvPr/>
        </p:nvSpPr>
        <p:spPr>
          <a:xfrm>
            <a:off x="-31236" y="901584"/>
            <a:ext cx="4698849"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way of God is not the way of men</a:t>
            </a:r>
          </a:p>
        </p:txBody>
      </p:sp>
      <p:sp>
        <p:nvSpPr>
          <p:cNvPr id="10" name="TextBox 9"/>
          <p:cNvSpPr txBox="1"/>
          <p:nvPr/>
        </p:nvSpPr>
        <p:spPr>
          <a:xfrm>
            <a:off x="22350" y="291099"/>
            <a:ext cx="4412990" cy="707886"/>
          </a:xfrm>
          <a:prstGeom prst="rect">
            <a:avLst/>
          </a:prstGeom>
          <a:noFill/>
        </p:spPr>
        <p:txBody>
          <a:bodyPr wrap="square" rtlCol="0">
            <a:spAutoFit/>
          </a:bodyPr>
          <a:lstStyle/>
          <a:p>
            <a:pPr marL="9525" marR="0" lvl="0" indent="-9525" defTabSz="914400" eaLnBrk="1" fontAlgn="auto" latinLnBrk="0" hangingPunct="1">
              <a:lnSpc>
                <a:spcPct val="100000"/>
              </a:lnSpc>
              <a:spcBef>
                <a:spcPts val="0"/>
              </a:spcBef>
              <a:spcAft>
                <a:spcPts val="0"/>
              </a:spcAft>
              <a:buClrTx/>
              <a:buSzTx/>
              <a:buFont typeface="Arial" charset="0"/>
              <a:buNone/>
              <a:defRPr/>
            </a:pPr>
            <a:r>
              <a:rPr lang="en-US" sz="2000" dirty="0" smtClean="0">
                <a:solidFill>
                  <a:srgbClr val="FFFF00"/>
                </a:solidFill>
                <a:latin typeface="Times New Roman" charset="0"/>
                <a:ea typeface="Times New Roman" charset="0"/>
                <a:cs typeface="Times New Roman" charset="0"/>
              </a:rPr>
              <a:t>But </a:t>
            </a:r>
            <a:r>
              <a:rPr lang="en-US" sz="2000" b="1" u="sng" dirty="0" smtClean="0">
                <a:solidFill>
                  <a:srgbClr val="FFFF00"/>
                </a:solidFill>
                <a:latin typeface="Times New Roman" charset="0"/>
                <a:ea typeface="Times New Roman" charset="0"/>
                <a:cs typeface="Times New Roman" charset="0"/>
              </a:rPr>
              <a:t>first:</a:t>
            </a:r>
            <a:r>
              <a:rPr lang="en-US" sz="2000" dirty="0" smtClean="0">
                <a:solidFill>
                  <a:srgbClr val="FFFF00"/>
                </a:solidFill>
                <a:latin typeface="Times New Roman" charset="0"/>
                <a:ea typeface="Times New Roman" charset="0"/>
                <a:cs typeface="Times New Roman" charset="0"/>
              </a:rPr>
              <a:t>    The “Son of Man” would:  Be rejected;  Suffer;  Die;  Rise again</a:t>
            </a:r>
          </a:p>
        </p:txBody>
      </p:sp>
      <p:sp>
        <p:nvSpPr>
          <p:cNvPr id="11" name="TextBox 10"/>
          <p:cNvSpPr txBox="1"/>
          <p:nvPr/>
        </p:nvSpPr>
        <p:spPr>
          <a:xfrm>
            <a:off x="4478841" y="383432"/>
            <a:ext cx="4621658" cy="923330"/>
          </a:xfrm>
          <a:prstGeom prst="rect">
            <a:avLst/>
          </a:prstGeom>
          <a:noFill/>
          <a:ln>
            <a:solidFill>
              <a:schemeClr val="bg1"/>
            </a:solidFill>
          </a:ln>
        </p:spPr>
        <p:txBody>
          <a:bodyPr wrap="square" rtlCol="0">
            <a:spAutoFit/>
          </a:bodyPr>
          <a:lstStyle/>
          <a:p>
            <a:r>
              <a:rPr lang="en-AU" dirty="0" smtClean="0">
                <a:solidFill>
                  <a:schemeClr val="bg1"/>
                </a:solidFill>
              </a:rPr>
              <a:t>Man’s way:  </a:t>
            </a:r>
            <a:r>
              <a:rPr lang="en-AU" smtClean="0">
                <a:solidFill>
                  <a:schemeClr val="bg1"/>
                </a:solidFill>
              </a:rPr>
              <a:t>immediate worldly </a:t>
            </a:r>
            <a:r>
              <a:rPr lang="en-AU" dirty="0" smtClean="0">
                <a:solidFill>
                  <a:schemeClr val="bg1"/>
                </a:solidFill>
              </a:rPr>
              <a:t>blessings; recognition; acceptance; satisfaction; affirmation (focuses on this world)</a:t>
            </a:r>
            <a:endParaRPr lang="en-AU" dirty="0">
              <a:solidFill>
                <a:schemeClr val="bg1"/>
              </a:solidFill>
            </a:endParaRPr>
          </a:p>
        </p:txBody>
      </p:sp>
      <p:sp>
        <p:nvSpPr>
          <p:cNvPr id="13" name="TextBox 12"/>
          <p:cNvSpPr txBox="1"/>
          <p:nvPr/>
        </p:nvSpPr>
        <p:spPr>
          <a:xfrm>
            <a:off x="22349" y="1341503"/>
            <a:ext cx="3505437" cy="461665"/>
          </a:xfrm>
          <a:prstGeom prst="rect">
            <a:avLst/>
          </a:prstGeom>
          <a:noFill/>
          <a:ln w="12700">
            <a:noFill/>
          </a:ln>
        </p:spPr>
        <p:txBody>
          <a:bodyPr wrap="square" rtlCol="0">
            <a:spAutoFit/>
          </a:bodyPr>
          <a:lstStyle/>
          <a:p>
            <a:r>
              <a:rPr lang="en-US" sz="2400" b="1" dirty="0" smtClean="0">
                <a:solidFill>
                  <a:srgbClr val="FFFF00"/>
                </a:solidFill>
                <a:latin typeface="Times New Roman" charset="0"/>
                <a:ea typeface="Times New Roman" charset="0"/>
                <a:cs typeface="Times New Roman" charset="0"/>
              </a:rPr>
              <a:t>Being a Disciple of Jesus:</a:t>
            </a:r>
            <a:endParaRPr lang="en-AU" sz="2400" b="1" dirty="0">
              <a:solidFill>
                <a:srgbClr val="FFFF00"/>
              </a:solidFill>
              <a:latin typeface="Times New Roman" charset="0"/>
              <a:ea typeface="Times New Roman" charset="0"/>
              <a:cs typeface="Times New Roman" charset="0"/>
            </a:endParaRPr>
          </a:p>
        </p:txBody>
      </p:sp>
      <p:cxnSp>
        <p:nvCxnSpPr>
          <p:cNvPr id="4" name="Straight Connector 3"/>
          <p:cNvCxnSpPr/>
          <p:nvPr/>
        </p:nvCxnSpPr>
        <p:spPr>
          <a:xfrm>
            <a:off x="103149" y="1402998"/>
            <a:ext cx="8784976"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19872" y="1403058"/>
            <a:ext cx="5724128" cy="400110"/>
          </a:xfrm>
          <a:prstGeom prst="rect">
            <a:avLst/>
          </a:prstGeom>
          <a:noFill/>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We disown / renounce ourselves </a:t>
            </a:r>
            <a:r>
              <a:rPr lang="en-US" sz="2000" smtClean="0">
                <a:solidFill>
                  <a:schemeClr val="bg1"/>
                </a:solidFill>
                <a:latin typeface="Times New Roman" charset="0"/>
                <a:ea typeface="Times New Roman" charset="0"/>
                <a:cs typeface="Times New Roman" charset="0"/>
              </a:rPr>
              <a:t>&amp; embrace Christ</a:t>
            </a:r>
            <a:endParaRPr lang="en-US" sz="20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22349" y="1755961"/>
            <a:ext cx="9099300" cy="3785652"/>
          </a:xfrm>
          <a:prstGeom prst="rect">
            <a:avLst/>
          </a:prstGeom>
          <a:noFill/>
        </p:spPr>
        <p:txBody>
          <a:bodyPr wrap="square" rtlCol="0">
            <a:spAutoFit/>
          </a:bodyPr>
          <a:lstStyle/>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Take up our cross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baseline="30000" dirty="0" smtClean="0">
                <a:solidFill>
                  <a:schemeClr val="bg1"/>
                </a:solidFill>
                <a:latin typeface="Comic Sans MS" charset="0"/>
                <a:ea typeface="Comic Sans MS" charset="0"/>
                <a:cs typeface="Comic Sans MS" charset="0"/>
              </a:rPr>
              <a:t>Mark 13:13</a:t>
            </a:r>
            <a:r>
              <a:rPr lang="en-US" sz="2000" dirty="0" smtClean="0">
                <a:solidFill>
                  <a:schemeClr val="bg1"/>
                </a:solidFill>
                <a:latin typeface="Comic Sans MS" charset="0"/>
                <a:ea typeface="Comic Sans MS" charset="0"/>
                <a:cs typeface="Comic Sans MS" charset="0"/>
              </a:rPr>
              <a:t>“All men will hate you because of me”</a:t>
            </a:r>
            <a:r>
              <a:rPr lang="en-US" sz="2000" dirty="0" smtClean="0">
                <a:solidFill>
                  <a:schemeClr val="bg1"/>
                </a:solidFill>
                <a:latin typeface="Times New Roman" charset="0"/>
                <a:ea typeface="Times New Roman" charset="0"/>
                <a:cs typeface="Times New Roman" charset="0"/>
              </a:rPr>
              <a:t> .  </a:t>
            </a:r>
            <a:br>
              <a:rPr lang="en-US" sz="2000" dirty="0" smtClean="0">
                <a:solidFill>
                  <a:schemeClr val="bg1"/>
                </a:solidFill>
                <a:latin typeface="Times New Roman" charset="0"/>
                <a:ea typeface="Times New Roman" charset="0"/>
                <a:cs typeface="Times New Roman" charset="0"/>
              </a:rPr>
            </a:br>
            <a:r>
              <a:rPr lang="en-US" sz="2000" dirty="0" smtClean="0">
                <a:solidFill>
                  <a:schemeClr val="bg1"/>
                </a:solidFill>
                <a:latin typeface="Times New Roman" charset="0"/>
                <a:ea typeface="Times New Roman" charset="0"/>
                <a:cs typeface="Times New Roman" charset="0"/>
              </a:rPr>
              <a:t>Be prepared for persecution and even death as we remain loyal followers of Jesus</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We don’t give up on life to die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we </a:t>
            </a:r>
            <a:r>
              <a:rPr lang="en-US" sz="2000" dirty="0" smtClean="0">
                <a:solidFill>
                  <a:srgbClr val="FFFF00"/>
                </a:solidFill>
                <a:latin typeface="Times New Roman" charset="0"/>
                <a:ea typeface="Times New Roman" charset="0"/>
                <a:cs typeface="Times New Roman" charset="0"/>
              </a:rPr>
              <a:t>give our life over to Christ to live for Him</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If we truly love Jesus &amp; Live for Him, we will be sharing His Good News with others</a:t>
            </a:r>
          </a:p>
          <a:p>
            <a:pPr marL="180975" indent="-180975">
              <a:buFont typeface="Arial" charset="0"/>
              <a:buChar char="•"/>
            </a:pPr>
            <a:r>
              <a:rPr lang="en-US" sz="2000" dirty="0" smtClean="0">
                <a:solidFill>
                  <a:srgbClr val="FFFF00"/>
                </a:solidFill>
                <a:latin typeface="Times New Roman" charset="0"/>
                <a:ea typeface="Times New Roman" charset="0"/>
                <a:cs typeface="Times New Roman" charset="0"/>
              </a:rPr>
              <a:t>The way of discipleship, doesn’t make sense without having an eternal perspective</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Turning away from what is temporary / carnal to what is eternal / Spiritual</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Christians are under great pressure to be  ‘conformed’ to worldly society</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To be ashamed of Jesus &amp; His words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t>
            </a:r>
            <a:r>
              <a:rPr lang="en-US" sz="2000" dirty="0" smtClean="0">
                <a:solidFill>
                  <a:srgbClr val="FFFF00"/>
                </a:solidFill>
                <a:latin typeface="Times New Roman" charset="0"/>
                <a:ea typeface="Times New Roman" charset="0"/>
                <a:cs typeface="Times New Roman" charset="0"/>
              </a:rPr>
              <a:t>To conceal our allegiance to Jesus and our allegiance to His teaching</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The world hates those who hold to Christ and His teaching (&amp; make it known to the world), because they feel judged themselves</a:t>
            </a:r>
          </a:p>
          <a:p>
            <a:pPr marL="180975" indent="-180975">
              <a:buFont typeface="Arial" charset="0"/>
              <a:buChar char="•"/>
            </a:pPr>
            <a:r>
              <a:rPr lang="en-US" sz="2000" dirty="0" smtClean="0">
                <a:solidFill>
                  <a:schemeClr val="bg1"/>
                </a:solidFill>
                <a:latin typeface="Times New Roman" charset="0"/>
                <a:ea typeface="Times New Roman" charset="0"/>
                <a:cs typeface="Times New Roman" charset="0"/>
              </a:rPr>
              <a:t>Preaching the Gospel isn’t about ‘hating’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It’s revealing the Good News of Jesus</a:t>
            </a:r>
          </a:p>
        </p:txBody>
      </p:sp>
    </p:spTree>
    <p:extLst>
      <p:ext uri="{BB962C8B-B14F-4D97-AF65-F5344CB8AC3E}">
        <p14:creationId xmlns:p14="http://schemas.microsoft.com/office/powerpoint/2010/main" val="115042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rPr>
              <a:t>27 </a:t>
            </a:r>
            <a:r>
              <a:rPr lang="en-AU" sz="3200" dirty="0">
                <a:solidFill>
                  <a:schemeClr val="bg1"/>
                </a:solidFill>
                <a:latin typeface="Times New Roman" charset="0"/>
                <a:ea typeface="Arial" charset="0"/>
              </a:rPr>
              <a:t>And Jesus went on with his disciples to the villages of Caesarea Philippi.  And on the way he asked his disciples, “Who do people say that I am?”  </a:t>
            </a:r>
            <a:r>
              <a:rPr lang="en-AU" sz="3200" b="1" baseline="30000" dirty="0">
                <a:solidFill>
                  <a:schemeClr val="bg1"/>
                </a:solidFill>
                <a:latin typeface="Times New Roman" charset="0"/>
                <a:ea typeface="Arial" charset="0"/>
              </a:rPr>
              <a:t>28 </a:t>
            </a:r>
            <a:r>
              <a:rPr lang="en-AU" sz="3200" dirty="0">
                <a:solidFill>
                  <a:schemeClr val="bg1"/>
                </a:solidFill>
                <a:latin typeface="Times New Roman" charset="0"/>
                <a:ea typeface="Arial" charset="0"/>
              </a:rPr>
              <a:t>And they told him, “John the Baptist; and others say, Elijah; and others, one of the prophets.”  </a:t>
            </a:r>
            <a:r>
              <a:rPr lang="en-AU" sz="3200" b="1" baseline="30000" dirty="0">
                <a:solidFill>
                  <a:schemeClr val="bg1"/>
                </a:solidFill>
                <a:latin typeface="Times New Roman" charset="0"/>
                <a:ea typeface="Arial" charset="0"/>
              </a:rPr>
              <a:t>29 </a:t>
            </a:r>
            <a:r>
              <a:rPr lang="en-AU" sz="3200" dirty="0">
                <a:solidFill>
                  <a:schemeClr val="bg1"/>
                </a:solidFill>
                <a:latin typeface="Times New Roman" charset="0"/>
                <a:ea typeface="Arial" charset="0"/>
              </a:rPr>
              <a:t>And he asked them, “But who do you say that I am?”  Peter answered him, “You are the Christ.”  </a:t>
            </a:r>
            <a:r>
              <a:rPr lang="en-AU" sz="3200" b="1" baseline="30000" dirty="0">
                <a:solidFill>
                  <a:schemeClr val="bg1"/>
                </a:solidFill>
                <a:latin typeface="Times New Roman" charset="0"/>
                <a:ea typeface="Arial" charset="0"/>
              </a:rPr>
              <a:t>30 </a:t>
            </a:r>
            <a:r>
              <a:rPr lang="en-AU" sz="3200" dirty="0">
                <a:solidFill>
                  <a:schemeClr val="bg1"/>
                </a:solidFill>
                <a:latin typeface="Times New Roman" charset="0"/>
                <a:ea typeface="Arial" charset="0"/>
              </a:rPr>
              <a:t>And he strictly charged them to tell no one about him.</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AU" sz="3200" b="1" baseline="30000">
                <a:solidFill>
                  <a:schemeClr val="bg1"/>
                </a:solidFill>
                <a:latin typeface="Times New Roman" charset="0"/>
                <a:ea typeface="Arial" charset="0"/>
              </a:rPr>
              <a:t>31 </a:t>
            </a:r>
            <a:r>
              <a:rPr lang="en-AU" sz="3200">
                <a:solidFill>
                  <a:schemeClr val="bg1"/>
                </a:solidFill>
                <a:latin typeface="Times New Roman" charset="0"/>
                <a:ea typeface="Arial" charset="0"/>
              </a:rPr>
              <a:t>And he began to teach them that the Son of Man must suffer many things and be rejected by the elders and the chief priests and the scribes and be killed, and after three days rise again.  </a:t>
            </a:r>
            <a:r>
              <a:rPr lang="en-AU" sz="3200" b="1" baseline="30000" dirty="0">
                <a:solidFill>
                  <a:schemeClr val="bg1"/>
                </a:solidFill>
                <a:latin typeface="Times New Roman" charset="0"/>
                <a:ea typeface="Arial" charset="0"/>
              </a:rPr>
              <a:t>32 </a:t>
            </a:r>
            <a:r>
              <a:rPr lang="en-AU" sz="3200" dirty="0">
                <a:solidFill>
                  <a:schemeClr val="bg1"/>
                </a:solidFill>
                <a:latin typeface="Times New Roman" charset="0"/>
                <a:ea typeface="Arial" charset="0"/>
              </a:rPr>
              <a:t>And he said this plainly.  And Peter took him aside and began to rebuke him.  </a:t>
            </a:r>
            <a:r>
              <a:rPr lang="en-AU" sz="3200" b="1" baseline="30000" dirty="0">
                <a:solidFill>
                  <a:schemeClr val="bg1"/>
                </a:solidFill>
                <a:latin typeface="Times New Roman" charset="0"/>
                <a:ea typeface="Arial" charset="0"/>
              </a:rPr>
              <a:t>33 </a:t>
            </a:r>
            <a:r>
              <a:rPr lang="en-AU" sz="3200" dirty="0">
                <a:solidFill>
                  <a:schemeClr val="bg1"/>
                </a:solidFill>
                <a:latin typeface="Times New Roman" charset="0"/>
                <a:ea typeface="Arial" charset="0"/>
              </a:rPr>
              <a:t>But turning and seeing his disciples, he rebuked Peter and said, “Get behind me, Satan!  For you are not setting your mind on the things of God, but on the things of man.”</a:t>
            </a:r>
            <a:r>
              <a:rPr lang="en-GB"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61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rPr>
              <a:t>34 </a:t>
            </a:r>
            <a:r>
              <a:rPr lang="en-AU" sz="2900" dirty="0">
                <a:solidFill>
                  <a:schemeClr val="bg1"/>
                </a:solidFill>
                <a:latin typeface="Times New Roman" charset="0"/>
                <a:ea typeface="Arial" charset="0"/>
              </a:rPr>
              <a:t>And calling the crowd to him with his disciples, he said to them, “If anyone would come after me, let him deny himself and take up his cross and follow me.  </a:t>
            </a:r>
            <a:r>
              <a:rPr lang="en-AU" sz="2900" b="1" baseline="30000" dirty="0">
                <a:solidFill>
                  <a:schemeClr val="bg1"/>
                </a:solidFill>
                <a:latin typeface="Times New Roman" charset="0"/>
                <a:ea typeface="Arial" charset="0"/>
              </a:rPr>
              <a:t>35 </a:t>
            </a:r>
            <a:r>
              <a:rPr lang="en-AU" sz="2900" dirty="0">
                <a:solidFill>
                  <a:schemeClr val="bg1"/>
                </a:solidFill>
                <a:latin typeface="Times New Roman" charset="0"/>
                <a:ea typeface="Arial" charset="0"/>
              </a:rPr>
              <a:t>For whoever would save his life will lose it, but whoever loses his life for my sake and the gospel’s will save it.  </a:t>
            </a:r>
            <a:r>
              <a:rPr lang="en-AU" sz="2900" b="1" baseline="30000" dirty="0">
                <a:solidFill>
                  <a:schemeClr val="bg1"/>
                </a:solidFill>
                <a:latin typeface="Times New Roman" charset="0"/>
                <a:ea typeface="Arial" charset="0"/>
              </a:rPr>
              <a:t>36 </a:t>
            </a:r>
            <a:r>
              <a:rPr lang="en-AU" sz="2900" dirty="0">
                <a:solidFill>
                  <a:schemeClr val="bg1"/>
                </a:solidFill>
                <a:latin typeface="Times New Roman" charset="0"/>
                <a:ea typeface="Arial" charset="0"/>
              </a:rPr>
              <a:t>For what does it profit a man to gain the whole world and forfeit his soul?  </a:t>
            </a:r>
            <a:r>
              <a:rPr lang="en-AU" sz="2900" b="1" baseline="30000" dirty="0">
                <a:solidFill>
                  <a:schemeClr val="bg1"/>
                </a:solidFill>
                <a:latin typeface="Times New Roman" charset="0"/>
                <a:ea typeface="Arial" charset="0"/>
              </a:rPr>
              <a:t>37 </a:t>
            </a:r>
            <a:r>
              <a:rPr lang="en-AU" sz="2900" dirty="0">
                <a:solidFill>
                  <a:schemeClr val="bg1"/>
                </a:solidFill>
                <a:latin typeface="Times New Roman" charset="0"/>
                <a:ea typeface="Arial" charset="0"/>
              </a:rPr>
              <a:t>For what can a man give in return for his soul?  </a:t>
            </a:r>
            <a:r>
              <a:rPr lang="en-AU" sz="2900" b="1" baseline="30000" dirty="0">
                <a:solidFill>
                  <a:schemeClr val="bg1"/>
                </a:solidFill>
                <a:latin typeface="Times New Roman" charset="0"/>
                <a:ea typeface="Arial" charset="0"/>
              </a:rPr>
              <a:t>38 </a:t>
            </a:r>
            <a:r>
              <a:rPr lang="en-AU" sz="2900" dirty="0">
                <a:solidFill>
                  <a:schemeClr val="bg1"/>
                </a:solidFill>
                <a:latin typeface="Times New Roman" charset="0"/>
                <a:ea typeface="Arial" charset="0"/>
              </a:rPr>
              <a:t>For whoever is ashamed of me and of my words in this adulterous and sinful generation, of him will the Son of Man also be ashamed when he comes in the glory of his Father with the holy angels.”</a:t>
            </a:r>
            <a:r>
              <a:rPr lang="en-GB" sz="2900" dirty="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53913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a:solidFill>
                  <a:schemeClr val="bg1"/>
                </a:solidFill>
                <a:latin typeface="Times New Roman" charset="0"/>
                <a:ea typeface="Arial" charset="0"/>
              </a:rPr>
              <a:t>9 </a:t>
            </a:r>
            <a:r>
              <a:rPr lang="en-AU" sz="2800">
                <a:solidFill>
                  <a:schemeClr val="bg1"/>
                </a:solidFill>
                <a:latin typeface="Times New Roman" charset="0"/>
                <a:ea typeface="Arial" charset="0"/>
              </a:rPr>
              <a:t>And he said to them, “Truly, I say to you, there are some standing here who will not taste death until they see the kingdom of God after it has come with power.”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9551" y="706259"/>
            <a:ext cx="8113949" cy="2862322"/>
          </a:xfrm>
          <a:prstGeom prst="rect">
            <a:avLst/>
          </a:prstGeom>
          <a:noFill/>
          <a:ln w="12700">
            <a:solidFill>
              <a:srgbClr val="FFFF00"/>
            </a:solidFill>
          </a:ln>
        </p:spPr>
        <p:txBody>
          <a:bodyPr wrap="square" rtlCol="0">
            <a:spAutoFit/>
          </a:bodyPr>
          <a:lstStyle/>
          <a:p>
            <a:r>
              <a:rPr lang="en-US" sz="3600" dirty="0" smtClean="0">
                <a:solidFill>
                  <a:schemeClr val="bg1"/>
                </a:solidFill>
                <a:latin typeface="Times New Roman" charset="0"/>
                <a:ea typeface="Times New Roman" charset="0"/>
                <a:cs typeface="Times New Roman" charset="0"/>
              </a:rPr>
              <a:t>For too long,</a:t>
            </a:r>
          </a:p>
          <a:p>
            <a:r>
              <a:rPr lang="en-US" sz="3600" dirty="0" smtClean="0">
                <a:solidFill>
                  <a:schemeClr val="bg1"/>
                </a:solidFill>
                <a:latin typeface="Times New Roman" charset="0"/>
                <a:ea typeface="Times New Roman" charset="0"/>
                <a:cs typeface="Times New Roman" charset="0"/>
              </a:rPr>
              <a:t>the suffering, dying Jesus, </a:t>
            </a:r>
          </a:p>
          <a:p>
            <a:r>
              <a:rPr lang="en-US" sz="3600" dirty="0" smtClean="0">
                <a:solidFill>
                  <a:schemeClr val="bg1"/>
                </a:solidFill>
                <a:latin typeface="Times New Roman" charset="0"/>
                <a:ea typeface="Times New Roman" charset="0"/>
                <a:cs typeface="Times New Roman" charset="0"/>
              </a:rPr>
              <a:t>Has been misrepresented </a:t>
            </a:r>
          </a:p>
          <a:p>
            <a:r>
              <a:rPr lang="en-US" sz="3600" dirty="0" smtClean="0">
                <a:solidFill>
                  <a:schemeClr val="bg1"/>
                </a:solidFill>
                <a:latin typeface="Times New Roman" charset="0"/>
                <a:ea typeface="Times New Roman" charset="0"/>
                <a:cs typeface="Times New Roman" charset="0"/>
              </a:rPr>
              <a:t>as the one who disconnects his followers</a:t>
            </a:r>
          </a:p>
          <a:p>
            <a:r>
              <a:rPr lang="en-US" sz="3600" dirty="0" smtClean="0">
                <a:solidFill>
                  <a:schemeClr val="bg1"/>
                </a:solidFill>
                <a:latin typeface="Times New Roman" charset="0"/>
                <a:ea typeface="Times New Roman" charset="0"/>
                <a:cs typeface="Times New Roman" charset="0"/>
              </a:rPr>
              <a:t>from suffering and dying</a:t>
            </a:r>
            <a:endParaRPr lang="en-AU" sz="3600" dirty="0">
              <a:solidFill>
                <a:schemeClr val="bg1"/>
              </a:solidFill>
              <a:latin typeface="Times New Roman" charset="0"/>
              <a:ea typeface="Times New Roman" charset="0"/>
              <a:cs typeface="Times New Roman" charset="0"/>
            </a:endParaRPr>
          </a:p>
        </p:txBody>
      </p:sp>
      <p:sp>
        <p:nvSpPr>
          <p:cNvPr id="2" name="TextBox 1"/>
          <p:cNvSpPr txBox="1"/>
          <p:nvPr/>
        </p:nvSpPr>
        <p:spPr>
          <a:xfrm>
            <a:off x="827584" y="3649588"/>
            <a:ext cx="8447891" cy="1384995"/>
          </a:xfrm>
          <a:prstGeom prst="rect">
            <a:avLst/>
          </a:prstGeom>
          <a:noFill/>
        </p:spPr>
        <p:txBody>
          <a:bodyPr wrap="square" rtlCol="0">
            <a:spAutoFit/>
          </a:bodyPr>
          <a:lstStyle/>
          <a:p>
            <a:r>
              <a:rPr lang="en-AU" sz="2800" dirty="0" smtClean="0">
                <a:solidFill>
                  <a:srgbClr val="FFFF00"/>
                </a:solidFill>
                <a:latin typeface="Times New Roman" charset="0"/>
                <a:ea typeface="Times New Roman" charset="0"/>
                <a:cs typeface="Times New Roman" charset="0"/>
              </a:rPr>
              <a:t>People of faith gladly accept the cost of discipleship</a:t>
            </a:r>
          </a:p>
          <a:p>
            <a:endParaRPr lang="en-AU" sz="2800" dirty="0" smtClean="0">
              <a:solidFill>
                <a:srgbClr val="FFFF00"/>
              </a:solidFill>
              <a:latin typeface="Times New Roman" charset="0"/>
              <a:ea typeface="Times New Roman" charset="0"/>
              <a:cs typeface="Times New Roman" charset="0"/>
            </a:endParaRPr>
          </a:p>
          <a:p>
            <a:r>
              <a:rPr lang="en-AU" sz="2800" dirty="0" smtClean="0">
                <a:solidFill>
                  <a:srgbClr val="FFFF00"/>
                </a:solidFill>
                <a:latin typeface="Times New Roman" charset="0"/>
                <a:ea typeface="Times New Roman" charset="0"/>
                <a:cs typeface="Times New Roman" charset="0"/>
              </a:rPr>
              <a:t>Those without faith are repulsed by the cost</a:t>
            </a:r>
            <a:endParaRPr lang="en-AU" sz="2800" dirty="0">
              <a:solidFill>
                <a:srgbClr val="FFFF00"/>
              </a:solidFill>
              <a:latin typeface="Times New Roman" charset="0"/>
              <a:ea typeface="Times New Roman" charset="0"/>
              <a:cs typeface="Times New Roman" charset="0"/>
            </a:endParaRPr>
          </a:p>
        </p:txBody>
      </p:sp>
      <p:sp>
        <p:nvSpPr>
          <p:cNvPr id="6" name="Rectangle 3"/>
          <p:cNvSpPr txBox="1">
            <a:spLocks noChangeArrowheads="1"/>
          </p:cNvSpPr>
          <p:nvPr/>
        </p:nvSpPr>
        <p:spPr bwMode="auto">
          <a:xfrm>
            <a:off x="24526" y="-94828"/>
            <a:ext cx="914400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8:27  </a:t>
            </a:r>
            <a:r>
              <a:rPr lang="mr-IN" sz="4400" kern="0" dirty="0" smtClean="0">
                <a:solidFill>
                  <a:srgbClr val="FFFF00"/>
                </a:solidFill>
                <a:latin typeface="+mn-lt"/>
                <a:ea typeface="+mn-ea"/>
                <a:cs typeface="+mn-cs"/>
              </a:rPr>
              <a:t>–</a:t>
            </a:r>
            <a:r>
              <a:rPr lang="en-US" sz="4400" kern="0" dirty="0" smtClean="0">
                <a:solidFill>
                  <a:srgbClr val="FFFF00"/>
                </a:solidFill>
                <a:latin typeface="+mn-lt"/>
                <a:ea typeface="+mn-ea"/>
                <a:cs typeface="+mn-cs"/>
              </a:rPr>
              <a:t>  9:1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44106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7447" y="-814908"/>
            <a:ext cx="5322497" cy="75380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5536" y="337220"/>
            <a:ext cx="2736304" cy="461665"/>
          </a:xfrm>
          <a:prstGeom prst="rect">
            <a:avLst/>
          </a:prstGeom>
          <a:noFill/>
        </p:spPr>
        <p:txBody>
          <a:bodyPr wrap="square" rtlCol="0">
            <a:spAutoFit/>
          </a:bodyPr>
          <a:lstStyle/>
          <a:p>
            <a:r>
              <a:rPr lang="en-AU" sz="2400" dirty="0" err="1" smtClean="0">
                <a:solidFill>
                  <a:srgbClr val="FFFF00"/>
                </a:solidFill>
              </a:rPr>
              <a:t>Caesaria</a:t>
            </a:r>
            <a:r>
              <a:rPr lang="en-AU" sz="2400" dirty="0" smtClean="0">
                <a:solidFill>
                  <a:srgbClr val="FFFF00"/>
                </a:solidFill>
              </a:rPr>
              <a:t> Philippi</a:t>
            </a:r>
            <a:endParaRPr lang="en-AU" sz="2400" dirty="0">
              <a:solidFill>
                <a:srgbClr val="FFFF00"/>
              </a:solidFill>
            </a:endParaRPr>
          </a:p>
        </p:txBody>
      </p:sp>
      <p:sp>
        <p:nvSpPr>
          <p:cNvPr id="6" name="TextBox 5"/>
          <p:cNvSpPr txBox="1"/>
          <p:nvPr/>
        </p:nvSpPr>
        <p:spPr>
          <a:xfrm>
            <a:off x="1115616" y="5089748"/>
            <a:ext cx="2736304" cy="461665"/>
          </a:xfrm>
          <a:prstGeom prst="rect">
            <a:avLst/>
          </a:prstGeom>
          <a:noFill/>
        </p:spPr>
        <p:txBody>
          <a:bodyPr wrap="square" rtlCol="0">
            <a:spAutoFit/>
          </a:bodyPr>
          <a:lstStyle/>
          <a:p>
            <a:r>
              <a:rPr lang="en-AU" sz="2400" smtClean="0">
                <a:solidFill>
                  <a:srgbClr val="FFFF00"/>
                </a:solidFill>
              </a:rPr>
              <a:t>Jerusalem</a:t>
            </a:r>
            <a:endParaRPr lang="en-AU" sz="2400" dirty="0">
              <a:solidFill>
                <a:srgbClr val="FFFF00"/>
              </a:solidFill>
            </a:endParaRPr>
          </a:p>
        </p:txBody>
      </p:sp>
      <p:cxnSp>
        <p:nvCxnSpPr>
          <p:cNvPr id="7" name="Straight Arrow Connector 6"/>
          <p:cNvCxnSpPr/>
          <p:nvPr/>
        </p:nvCxnSpPr>
        <p:spPr>
          <a:xfrm flipV="1">
            <a:off x="2915816" y="481236"/>
            <a:ext cx="3744416" cy="72008"/>
          </a:xfrm>
          <a:prstGeom prst="straightConnector1">
            <a:avLst/>
          </a:prstGeom>
          <a:ln w="762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3131840" y="3937620"/>
            <a:ext cx="2952328" cy="1440160"/>
          </a:xfrm>
          <a:prstGeom prst="straightConnector1">
            <a:avLst/>
          </a:prstGeom>
          <a:ln w="76200">
            <a:solidFill>
              <a:srgbClr val="FFFF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834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409228"/>
            <a:ext cx="9121650" cy="1862048"/>
          </a:xfrm>
          <a:prstGeom prst="rect">
            <a:avLst/>
          </a:prstGeom>
          <a:noFill/>
        </p:spPr>
        <p:txBody>
          <a:bodyPr wrap="square" rtlCol="0">
            <a:spAutoFit/>
          </a:bodyPr>
          <a:lstStyle/>
          <a:p>
            <a:pPr marL="457200" indent="-457200">
              <a:buAutoNum type="arabicPeriod"/>
            </a:pPr>
            <a:r>
              <a:rPr lang="en-US" sz="2300" dirty="0" smtClean="0">
                <a:solidFill>
                  <a:schemeClr val="bg1"/>
                </a:solidFill>
                <a:latin typeface="Times New Roman" charset="0"/>
                <a:ea typeface="Times New Roman" charset="0"/>
                <a:cs typeface="Times New Roman" charset="0"/>
              </a:rPr>
              <a:t>From the far North of Israel, Jesus begins his journey to Jerusalem and the cross</a:t>
            </a:r>
          </a:p>
          <a:p>
            <a:pPr marL="457200" indent="-457200">
              <a:buAutoNum type="arabicPeriod"/>
            </a:pPr>
            <a:r>
              <a:rPr lang="en-US" sz="2300" dirty="0" smtClean="0">
                <a:solidFill>
                  <a:schemeClr val="bg1"/>
                </a:solidFill>
                <a:latin typeface="Times New Roman" charset="0"/>
                <a:ea typeface="Times New Roman" charset="0"/>
                <a:cs typeface="Times New Roman" charset="0"/>
              </a:rPr>
              <a:t>The identity of Jesus is known (You are the Christ)</a:t>
            </a:r>
          </a:p>
          <a:p>
            <a:pPr marL="457200" indent="-457200">
              <a:buAutoNum type="arabicPeriod"/>
            </a:pPr>
            <a:r>
              <a:rPr lang="en-US" sz="2300" dirty="0" smtClean="0">
                <a:solidFill>
                  <a:schemeClr val="bg1"/>
                </a:solidFill>
                <a:latin typeface="Times New Roman" charset="0"/>
                <a:ea typeface="Times New Roman" charset="0"/>
                <a:cs typeface="Times New Roman" charset="0"/>
              </a:rPr>
              <a:t>Jesus is the Son of Man </a:t>
            </a:r>
            <a:r>
              <a:rPr lang="mr-IN" sz="2300" dirty="0" smtClean="0">
                <a:solidFill>
                  <a:schemeClr val="bg1"/>
                </a:solidFill>
                <a:latin typeface="Times New Roman" charset="0"/>
                <a:ea typeface="Times New Roman" charset="0"/>
                <a:cs typeface="Times New Roman" charset="0"/>
              </a:rPr>
              <a:t>–</a:t>
            </a:r>
            <a:r>
              <a:rPr lang="en-US" sz="2300" dirty="0" smtClean="0">
                <a:solidFill>
                  <a:schemeClr val="bg1"/>
                </a:solidFill>
                <a:latin typeface="Times New Roman" charset="0"/>
                <a:ea typeface="Times New Roman" charset="0"/>
                <a:cs typeface="Times New Roman" charset="0"/>
              </a:rPr>
              <a:t> The eternal King of the eternal Kingdom.  He will judge and rule.  But first He must suffer.</a:t>
            </a:r>
          </a:p>
        </p:txBody>
      </p:sp>
      <p:sp>
        <p:nvSpPr>
          <p:cNvPr id="8" name="TextBox 7"/>
          <p:cNvSpPr txBox="1"/>
          <p:nvPr/>
        </p:nvSpPr>
        <p:spPr>
          <a:xfrm>
            <a:off x="130459" y="28577"/>
            <a:ext cx="8856984" cy="461665"/>
          </a:xfrm>
          <a:prstGeom prst="rect">
            <a:avLst/>
          </a:prstGeom>
          <a:noFill/>
          <a:ln w="12700">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A turning point in the Gospel of mark</a:t>
            </a:r>
            <a:endParaRPr lang="en-AU" sz="24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350" y="409228"/>
            <a:ext cx="9121650" cy="400110"/>
          </a:xfrm>
          <a:prstGeom prst="rect">
            <a:avLst/>
          </a:prstGeom>
          <a:noFill/>
        </p:spPr>
        <p:txBody>
          <a:bodyPr wrap="square" rtlCol="0">
            <a:spAutoFit/>
          </a:bodyPr>
          <a:lstStyle/>
          <a:p>
            <a:pPr marL="457200" indent="-457200">
              <a:buFont typeface="Arial" charset="0"/>
              <a:buChar char="•"/>
            </a:pPr>
            <a:r>
              <a:rPr lang="en-US" sz="2000" dirty="0" smtClean="0">
                <a:solidFill>
                  <a:schemeClr val="bg1"/>
                </a:solidFill>
                <a:latin typeface="Times New Roman" charset="0"/>
                <a:ea typeface="Times New Roman" charset="0"/>
                <a:cs typeface="Times New Roman" charset="0"/>
              </a:rPr>
              <a:t>The Christ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the anointed one;  Messiah;  the one who comes to save</a:t>
            </a:r>
          </a:p>
        </p:txBody>
      </p:sp>
      <p:sp>
        <p:nvSpPr>
          <p:cNvPr id="8" name="TextBox 7"/>
          <p:cNvSpPr txBox="1"/>
          <p:nvPr/>
        </p:nvSpPr>
        <p:spPr>
          <a:xfrm>
            <a:off x="130459" y="28577"/>
            <a:ext cx="3505437" cy="461665"/>
          </a:xfrm>
          <a:prstGeom prst="rect">
            <a:avLst/>
          </a:prstGeom>
          <a:noFill/>
          <a:ln w="12700">
            <a:noFill/>
          </a:ln>
        </p:spPr>
        <p:txBody>
          <a:bodyPr wrap="square" rtlCol="0">
            <a:spAutoFit/>
          </a:bodyPr>
          <a:lstStyle/>
          <a:p>
            <a:r>
              <a:rPr lang="en-US" sz="2400" dirty="0" smtClean="0">
                <a:solidFill>
                  <a:srgbClr val="FFFF00"/>
                </a:solidFill>
                <a:latin typeface="Times New Roman" charset="0"/>
                <a:ea typeface="Times New Roman" charset="0"/>
                <a:cs typeface="Times New Roman" charset="0"/>
              </a:rPr>
              <a:t>Who is Jesus?</a:t>
            </a:r>
            <a:endParaRPr lang="en-AU" sz="2400" dirty="0">
              <a:solidFill>
                <a:srgbClr val="FFFF00"/>
              </a:solidFill>
              <a:latin typeface="Times New Roman" charset="0"/>
              <a:ea typeface="Times New Roman" charset="0"/>
              <a:cs typeface="Times New Roman" charset="0"/>
            </a:endParaRPr>
          </a:p>
        </p:txBody>
      </p:sp>
      <p:sp>
        <p:nvSpPr>
          <p:cNvPr id="5" name="TextBox 4"/>
          <p:cNvSpPr txBox="1"/>
          <p:nvPr/>
        </p:nvSpPr>
        <p:spPr>
          <a:xfrm>
            <a:off x="3347864" y="0"/>
            <a:ext cx="3505437" cy="461665"/>
          </a:xfrm>
          <a:prstGeom prst="rect">
            <a:avLst/>
          </a:prstGeom>
          <a:noFill/>
          <a:ln w="12700">
            <a:noFill/>
          </a:ln>
        </p:spPr>
        <p:txBody>
          <a:bodyPr wrap="square" rtlCol="0">
            <a:spAutoFit/>
          </a:bodyPr>
          <a:lstStyle/>
          <a:p>
            <a:r>
              <a:rPr lang="en-US" sz="2400" smtClean="0">
                <a:solidFill>
                  <a:srgbClr val="FFFF00"/>
                </a:solidFill>
                <a:latin typeface="Times New Roman" charset="0"/>
                <a:ea typeface="Times New Roman" charset="0"/>
                <a:cs typeface="Times New Roman" charset="0"/>
              </a:rPr>
              <a:t>Who do you </a:t>
            </a:r>
            <a:r>
              <a:rPr lang="en-US" sz="2400" u="sng" smtClean="0">
                <a:solidFill>
                  <a:srgbClr val="FFFF00"/>
                </a:solidFill>
                <a:latin typeface="Times New Roman" charset="0"/>
                <a:ea typeface="Times New Roman" charset="0"/>
                <a:cs typeface="Times New Roman" charset="0"/>
              </a:rPr>
              <a:t>say</a:t>
            </a:r>
            <a:r>
              <a:rPr lang="en-US" sz="2400" smtClean="0">
                <a:solidFill>
                  <a:srgbClr val="FFFF00"/>
                </a:solidFill>
                <a:latin typeface="Times New Roman" charset="0"/>
                <a:ea typeface="Times New Roman" charset="0"/>
                <a:cs typeface="Times New Roman" charset="0"/>
              </a:rPr>
              <a:t> that I am?</a:t>
            </a:r>
            <a:endParaRPr lang="en-AU" sz="2400" dirty="0">
              <a:solidFill>
                <a:srgbClr val="FFFF00"/>
              </a:solidFill>
              <a:latin typeface="Times New Roman" charset="0"/>
              <a:ea typeface="Times New Roman" charset="0"/>
              <a:cs typeface="Times New Roman" charset="0"/>
            </a:endParaRPr>
          </a:p>
        </p:txBody>
      </p:sp>
      <p:sp>
        <p:nvSpPr>
          <p:cNvPr id="3" name="TextBox 2"/>
          <p:cNvSpPr txBox="1"/>
          <p:nvPr/>
        </p:nvSpPr>
        <p:spPr>
          <a:xfrm>
            <a:off x="1043608" y="809338"/>
            <a:ext cx="6840760" cy="646331"/>
          </a:xfrm>
          <a:prstGeom prst="rect">
            <a:avLst/>
          </a:prstGeom>
          <a:noFill/>
          <a:ln>
            <a:solidFill>
              <a:schemeClr val="bg1"/>
            </a:solidFill>
          </a:ln>
        </p:spPr>
        <p:txBody>
          <a:bodyPr wrap="square" rtlCol="0">
            <a:spAutoFit/>
          </a:bodyPr>
          <a:lstStyle/>
          <a:p>
            <a:r>
              <a:rPr lang="en-AU" dirty="0" smtClean="0">
                <a:solidFill>
                  <a:schemeClr val="bg1"/>
                </a:solidFill>
              </a:rPr>
              <a:t>Expected the Messiah to miraculously lead them to defeat their Roman oppressors (military &amp; political leader)</a:t>
            </a:r>
            <a:endParaRPr lang="en-AU" dirty="0">
              <a:solidFill>
                <a:schemeClr val="bg1"/>
              </a:solidFill>
            </a:endParaRPr>
          </a:p>
        </p:txBody>
      </p:sp>
    </p:spTree>
    <p:extLst>
      <p:ext uri="{BB962C8B-B14F-4D97-AF65-F5344CB8AC3E}">
        <p14:creationId xmlns:p14="http://schemas.microsoft.com/office/powerpoint/2010/main" val="104739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5" grpId="0"/>
      <p:bldP spid="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70745</TotalTime>
  <Words>690</Words>
  <Application>Microsoft Macintosh PowerPoint</Application>
  <PresentationFormat>On-screen Show (16:10)</PresentationFormat>
  <Paragraphs>93</Paragraphs>
  <Slides>18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1344</cp:revision>
  <cp:lastPrinted>2019-03-08T23:42:12Z</cp:lastPrinted>
  <dcterms:created xsi:type="dcterms:W3CDTF">2016-11-04T06:28:01Z</dcterms:created>
  <dcterms:modified xsi:type="dcterms:W3CDTF">2019-03-09T00:35:43Z</dcterms:modified>
</cp:coreProperties>
</file>